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4" r:id="rId3"/>
    <p:sldId id="283" r:id="rId4"/>
    <p:sldId id="290" r:id="rId5"/>
    <p:sldId id="285" r:id="rId6"/>
    <p:sldId id="277" r:id="rId7"/>
    <p:sldId id="288" r:id="rId8"/>
    <p:sldId id="282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235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41" y="3316923"/>
            <a:ext cx="6423025" cy="9238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E76D0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30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EDEBE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E76D0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EDEBE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E76D0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30" y="2460948"/>
            <a:ext cx="3287077" cy="30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609" y="2460948"/>
            <a:ext cx="3287077" cy="30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E76D0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"/>
            <a:ext cx="7556500" cy="10694035"/>
          </a:xfrm>
          <a:custGeom>
            <a:avLst/>
            <a:gdLst/>
            <a:ahLst/>
            <a:cxnLst/>
            <a:rect l="l" t="t" r="r" b="b"/>
            <a:pathLst>
              <a:path w="7556500" h="10694035">
                <a:moveTo>
                  <a:pt x="7555992" y="0"/>
                </a:moveTo>
                <a:lnTo>
                  <a:pt x="0" y="0"/>
                </a:lnTo>
                <a:lnTo>
                  <a:pt x="0" y="10693908"/>
                </a:lnTo>
                <a:lnTo>
                  <a:pt x="7555992" y="10693908"/>
                </a:lnTo>
                <a:lnTo>
                  <a:pt x="7555992" y="0"/>
                </a:lnTo>
                <a:close/>
              </a:path>
            </a:pathLst>
          </a:custGeom>
          <a:solidFill>
            <a:srgbClr val="2C3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5524" y="39629"/>
            <a:ext cx="6030468" cy="627583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7" y="7973567"/>
            <a:ext cx="3025140" cy="27203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"/>
            <a:ext cx="7556500" cy="10694035"/>
          </a:xfrm>
          <a:custGeom>
            <a:avLst/>
            <a:gdLst/>
            <a:ahLst/>
            <a:cxnLst/>
            <a:rect l="l" t="t" r="r" b="b"/>
            <a:pathLst>
              <a:path w="7556500" h="10694035">
                <a:moveTo>
                  <a:pt x="7555992" y="0"/>
                </a:moveTo>
                <a:lnTo>
                  <a:pt x="0" y="0"/>
                </a:lnTo>
                <a:lnTo>
                  <a:pt x="0" y="10693908"/>
                </a:lnTo>
                <a:lnTo>
                  <a:pt x="7555992" y="10693908"/>
                </a:lnTo>
                <a:lnTo>
                  <a:pt x="75559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6851" y="397839"/>
            <a:ext cx="6902805" cy="9238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E76D0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63039" y="2386266"/>
            <a:ext cx="4813934" cy="30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EDEBE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74"/>
            <a:ext cx="2418080" cy="2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37" y="9950774"/>
            <a:ext cx="1737995" cy="2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92" y="9950774"/>
            <a:ext cx="1737995" cy="2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odophiliaholidays@gmail.com" TargetMode="External"/><Relationship Id="rId5" Type="http://schemas.openxmlformats.org/officeDocument/2006/relationships/image" Target="../media/image34.png"/><Relationship Id="rId10" Type="http://schemas.openxmlformats.org/officeDocument/2006/relationships/image" Target="../media/image37.jpeg"/><Relationship Id="rId4" Type="http://schemas.openxmlformats.org/officeDocument/2006/relationships/image" Target="../media/image15.png"/><Relationship Id="rId9" Type="http://schemas.openxmlformats.org/officeDocument/2006/relationships/hyperlink" Target="http://hodophiliaholiday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" y="6"/>
            <a:ext cx="7553325" cy="10694035"/>
            <a:chOff x="0" y="0"/>
            <a:chExt cx="7553325" cy="106940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52944" cy="1069390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55904" y="807719"/>
              <a:ext cx="6049010" cy="9128760"/>
            </a:xfrm>
            <a:custGeom>
              <a:avLst/>
              <a:gdLst/>
              <a:ahLst/>
              <a:cxnLst/>
              <a:rect l="l" t="t" r="r" b="b"/>
              <a:pathLst>
                <a:path w="6049009" h="9128760">
                  <a:moveTo>
                    <a:pt x="0" y="9128760"/>
                  </a:moveTo>
                  <a:lnTo>
                    <a:pt x="6048756" y="9128760"/>
                  </a:lnTo>
                  <a:lnTo>
                    <a:pt x="6048756" y="0"/>
                  </a:lnTo>
                  <a:lnTo>
                    <a:pt x="0" y="0"/>
                  </a:lnTo>
                  <a:lnTo>
                    <a:pt x="0" y="9128760"/>
                  </a:lnTo>
                  <a:close/>
                </a:path>
              </a:pathLst>
            </a:custGeom>
            <a:ln w="67056">
              <a:solidFill>
                <a:srgbClr val="F6A6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5904" y="807719"/>
              <a:ext cx="6049010" cy="1431290"/>
            </a:xfrm>
            <a:custGeom>
              <a:avLst/>
              <a:gdLst/>
              <a:ahLst/>
              <a:cxnLst/>
              <a:rect l="l" t="t" r="r" b="b"/>
              <a:pathLst>
                <a:path w="6049009" h="1431289">
                  <a:moveTo>
                    <a:pt x="6020181" y="0"/>
                  </a:moveTo>
                  <a:lnTo>
                    <a:pt x="28575" y="0"/>
                  </a:lnTo>
                  <a:lnTo>
                    <a:pt x="17455" y="2250"/>
                  </a:lnTo>
                  <a:lnTo>
                    <a:pt x="8372" y="8382"/>
                  </a:lnTo>
                  <a:lnTo>
                    <a:pt x="2246" y="17466"/>
                  </a:lnTo>
                  <a:lnTo>
                    <a:pt x="0" y="28575"/>
                  </a:lnTo>
                  <a:lnTo>
                    <a:pt x="0" y="1402461"/>
                  </a:lnTo>
                  <a:lnTo>
                    <a:pt x="2246" y="1413569"/>
                  </a:lnTo>
                  <a:lnTo>
                    <a:pt x="8372" y="1422654"/>
                  </a:lnTo>
                  <a:lnTo>
                    <a:pt x="17455" y="1428785"/>
                  </a:lnTo>
                  <a:lnTo>
                    <a:pt x="28575" y="1431036"/>
                  </a:lnTo>
                  <a:lnTo>
                    <a:pt x="6020181" y="1431036"/>
                  </a:lnTo>
                  <a:lnTo>
                    <a:pt x="6031289" y="1428785"/>
                  </a:lnTo>
                  <a:lnTo>
                    <a:pt x="6040374" y="1422654"/>
                  </a:lnTo>
                  <a:lnTo>
                    <a:pt x="6046505" y="1413569"/>
                  </a:lnTo>
                  <a:lnTo>
                    <a:pt x="6048756" y="1402461"/>
                  </a:lnTo>
                  <a:lnTo>
                    <a:pt x="6048756" y="28575"/>
                  </a:lnTo>
                  <a:lnTo>
                    <a:pt x="6046505" y="17466"/>
                  </a:lnTo>
                  <a:lnTo>
                    <a:pt x="6040374" y="8382"/>
                  </a:lnTo>
                  <a:lnTo>
                    <a:pt x="6031289" y="2250"/>
                  </a:lnTo>
                  <a:lnTo>
                    <a:pt x="6020181" y="0"/>
                  </a:lnTo>
                  <a:close/>
                </a:path>
              </a:pathLst>
            </a:custGeom>
            <a:solidFill>
              <a:srgbClr val="F6A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7216" y="879347"/>
              <a:ext cx="4866132" cy="12862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75603" y="7292339"/>
              <a:ext cx="818388" cy="26441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7556500" cy="10694035"/>
          </a:xfrm>
          <a:custGeom>
            <a:avLst/>
            <a:gdLst/>
            <a:ahLst/>
            <a:cxnLst/>
            <a:rect l="l" t="t" r="r" b="b"/>
            <a:pathLst>
              <a:path w="7556500" h="10694035">
                <a:moveTo>
                  <a:pt x="7555992" y="0"/>
                </a:moveTo>
                <a:lnTo>
                  <a:pt x="0" y="0"/>
                </a:lnTo>
                <a:lnTo>
                  <a:pt x="0" y="10693908"/>
                </a:lnTo>
                <a:lnTo>
                  <a:pt x="7555992" y="10693908"/>
                </a:lnTo>
                <a:lnTo>
                  <a:pt x="7555992" y="0"/>
                </a:lnTo>
                <a:close/>
              </a:path>
            </a:pathLst>
          </a:custGeom>
          <a:solidFill>
            <a:srgbClr val="2C3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8383" y="6"/>
            <a:ext cx="6007608" cy="623468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9" y="148823"/>
            <a:ext cx="6902805" cy="867596"/>
          </a:xfrm>
          <a:prstGeom prst="rect">
            <a:avLst/>
          </a:prstGeom>
        </p:spPr>
        <p:txBody>
          <a:bodyPr vert="horz" wrap="square" lIns="0" tIns="584885" rIns="0" bIns="0" rtlCol="0">
            <a:spAutoFit/>
          </a:bodyPr>
          <a:lstStyle/>
          <a:p>
            <a:pPr marL="429259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79546"/>
                </a:solidFill>
                <a:latin typeface="Tahoma"/>
                <a:cs typeface="Tahoma"/>
              </a:rPr>
              <a:t>TERMS</a:t>
            </a:r>
            <a:r>
              <a:rPr sz="1800" spc="-85" dirty="0">
                <a:solidFill>
                  <a:srgbClr val="F79546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F79546"/>
                </a:solidFill>
                <a:latin typeface="Tahoma"/>
                <a:cs typeface="Tahoma"/>
              </a:rPr>
              <a:t>&amp;</a:t>
            </a:r>
            <a:r>
              <a:rPr lang="en-GB" sz="1800" dirty="0"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79546"/>
                </a:solidFill>
                <a:latin typeface="Tahoma"/>
                <a:cs typeface="Tahoma"/>
              </a:rPr>
              <a:t>CONDITIONS</a:t>
            </a:r>
            <a:endParaRPr sz="1800" dirty="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092450" y="9550012"/>
            <a:ext cx="1659889" cy="568960"/>
            <a:chOff x="3296411" y="10061448"/>
            <a:chExt cx="1659889" cy="5689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6317" y="10071354"/>
              <a:ext cx="1639824" cy="5486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306317" y="10071354"/>
              <a:ext cx="1640205" cy="548640"/>
            </a:xfrm>
            <a:custGeom>
              <a:avLst/>
              <a:gdLst/>
              <a:ahLst/>
              <a:cxnLst/>
              <a:rect l="l" t="t" r="r" b="b"/>
              <a:pathLst>
                <a:path w="1640204" h="548640">
                  <a:moveTo>
                    <a:pt x="0" y="548640"/>
                  </a:moveTo>
                  <a:lnTo>
                    <a:pt x="1639824" y="548640"/>
                  </a:lnTo>
                  <a:lnTo>
                    <a:pt x="1639824" y="0"/>
                  </a:lnTo>
                  <a:lnTo>
                    <a:pt x="0" y="0"/>
                  </a:lnTo>
                  <a:lnTo>
                    <a:pt x="0" y="548640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87850" y="5121275"/>
            <a:ext cx="2618232" cy="35052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074919" y="1392681"/>
            <a:ext cx="2981960" cy="37527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EXCLUSIONS:</a:t>
            </a:r>
            <a:endParaRPr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14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marR="116205" indent="-285750">
              <a:lnSpc>
                <a:spcPts val="1700"/>
              </a:lnSpc>
              <a:buFont typeface="Arial" panose="020B0604020202020204" pitchFamily="34" charset="0"/>
              <a:buChar char="•"/>
              <a:tabLst>
                <a:tab pos="114935" algn="l"/>
              </a:tabLst>
            </a:pPr>
            <a:r>
              <a:rPr sz="1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r>
              <a:rPr sz="1400" b="1" spc="-2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GST</a:t>
            </a:r>
            <a:r>
              <a:rPr sz="1400" b="1" spc="-3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sz="1400" b="1" spc="-3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included</a:t>
            </a:r>
            <a:r>
              <a:rPr sz="1400" b="1" spc="-35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sz="1400" b="1" spc="-2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sz="1400" b="1" spc="-25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package</a:t>
            </a:r>
            <a:endParaRPr lang="en-US" sz="1400" b="1" spc="-1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marR="116205" indent="-285750">
              <a:lnSpc>
                <a:spcPts val="1700"/>
              </a:lnSpc>
              <a:buFont typeface="Arial" panose="020B0604020202020204" pitchFamily="34" charset="0"/>
              <a:buChar char="•"/>
              <a:tabLst>
                <a:tab pos="114935" algn="l"/>
              </a:tabLst>
            </a:pPr>
            <a:r>
              <a:rPr lang="en-US" sz="1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1.Items of personal nature e.g., laundry, telephone calls, etc. </a:t>
            </a:r>
          </a:p>
          <a:p>
            <a:pPr marL="298450" marR="116205" indent="-285750">
              <a:lnSpc>
                <a:spcPts val="1700"/>
              </a:lnSpc>
              <a:buFont typeface="Arial" panose="020B0604020202020204" pitchFamily="34" charset="0"/>
              <a:buChar char="•"/>
              <a:tabLst>
                <a:tab pos="114935" algn="l"/>
              </a:tabLst>
            </a:pPr>
            <a:r>
              <a:rPr lang="en-US" sz="1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2.Tips and gratuities to hotel/lodge staff and driver-guides. </a:t>
            </a:r>
          </a:p>
          <a:p>
            <a:pPr marL="298450" marR="116205" indent="-285750">
              <a:lnSpc>
                <a:spcPts val="1700"/>
              </a:lnSpc>
              <a:buFont typeface="Arial" panose="020B0604020202020204" pitchFamily="34" charset="0"/>
              <a:buChar char="•"/>
              <a:tabLst>
                <a:tab pos="114935" algn="l"/>
              </a:tabLst>
            </a:pPr>
            <a:r>
              <a:rPr lang="en-US" sz="1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3.All alcoholic and non-alcoholic drinks not specified. </a:t>
            </a:r>
          </a:p>
          <a:p>
            <a:pPr marL="298450" marR="116205" indent="-285750">
              <a:lnSpc>
                <a:spcPts val="1700"/>
              </a:lnSpc>
              <a:buFont typeface="Arial" panose="020B0604020202020204" pitchFamily="34" charset="0"/>
              <a:buChar char="•"/>
              <a:tabLst>
                <a:tab pos="114935" algn="l"/>
              </a:tabLst>
            </a:pPr>
            <a:r>
              <a:rPr lang="en-US" sz="1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4.Optional activities and any item not included in the itinerary. </a:t>
            </a:r>
          </a:p>
          <a:p>
            <a:pPr marL="298450" marR="116205" indent="-285750">
              <a:lnSpc>
                <a:spcPts val="1700"/>
              </a:lnSpc>
              <a:buFont typeface="Arial" panose="020B0604020202020204" pitchFamily="34" charset="0"/>
              <a:buChar char="•"/>
              <a:tabLst>
                <a:tab pos="114935" algn="l"/>
              </a:tabLst>
            </a:pPr>
            <a:r>
              <a:rPr lang="en-US" sz="1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5.Flying doctors’ coverage: Optional at US$50 per person for 14 days. Recommended personal insurance coverage.</a:t>
            </a:r>
            <a:endParaRPr sz="14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98657" y="4935474"/>
            <a:ext cx="79375" cy="1976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5804" y="1221726"/>
            <a:ext cx="3781046" cy="35759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INCLUSIONS:</a:t>
            </a:r>
            <a:endParaRPr lang="en-GB" sz="1400" b="1" spc="-1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indent="-28575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Accommodation as detailed in the itinerary or similar.</a:t>
            </a:r>
          </a:p>
          <a:p>
            <a:pPr marL="298450" indent="-28575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Private transportation in a chauffeur-driven 4WD Safari Land Cruiser with pop-up roof for easy game viewing &amp; photography.</a:t>
            </a:r>
          </a:p>
          <a:p>
            <a:pPr marL="298450" indent="-28575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Services of an experienced English-speaking driver-guide. </a:t>
            </a:r>
          </a:p>
          <a:p>
            <a:pPr marL="298450" indent="-28575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viewing drives as indicated. </a:t>
            </a:r>
          </a:p>
          <a:p>
            <a:pPr marL="298450" indent="-28575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government taxes, park entrance fees, and levies. </a:t>
            </a:r>
          </a:p>
          <a:p>
            <a:pPr marL="298450" indent="-28575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meet and greet services. </a:t>
            </a:r>
          </a:p>
          <a:p>
            <a:pPr marL="298450" indent="-28575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Arrival and departure transfers. </a:t>
            </a:r>
          </a:p>
          <a:p>
            <a:pPr marL="298450" indent="-28575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meals as indicated in the itinerary. </a:t>
            </a:r>
          </a:p>
          <a:p>
            <a:pPr marL="298450" indent="-28575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liter of bottled drinking water per person per day while on safari.</a:t>
            </a:r>
            <a:endParaRPr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Port Blair - Attractions, Tour Packages | Andaman &amp; Nicobar Travel Gui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050" y="5121274"/>
            <a:ext cx="3625850" cy="4356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96412" y="10061448"/>
            <a:ext cx="1659889" cy="568960"/>
            <a:chOff x="3296411" y="10061448"/>
            <a:chExt cx="1659889" cy="5689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06317" y="10071354"/>
              <a:ext cx="1639824" cy="5486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06317" y="10071354"/>
              <a:ext cx="1640205" cy="548640"/>
            </a:xfrm>
            <a:custGeom>
              <a:avLst/>
              <a:gdLst/>
              <a:ahLst/>
              <a:cxnLst/>
              <a:rect l="l" t="t" r="r" b="b"/>
              <a:pathLst>
                <a:path w="1640204" h="548640">
                  <a:moveTo>
                    <a:pt x="0" y="548640"/>
                  </a:moveTo>
                  <a:lnTo>
                    <a:pt x="1639824" y="548640"/>
                  </a:lnTo>
                  <a:lnTo>
                    <a:pt x="1639824" y="0"/>
                  </a:lnTo>
                  <a:lnTo>
                    <a:pt x="0" y="0"/>
                  </a:lnTo>
                  <a:lnTo>
                    <a:pt x="0" y="548640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44512" y="948314"/>
            <a:ext cx="6576059" cy="7146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35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PAYMENT: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83400"/>
              </a:lnSpc>
              <a:spcBef>
                <a:spcPts val="135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40%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total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package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amount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has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be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done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advance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confirm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400" spc="5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package.</a:t>
            </a:r>
            <a:r>
              <a:rPr sz="14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Bookings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will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not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be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processed</a:t>
            </a:r>
            <a:r>
              <a:rPr sz="14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without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advance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payment.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Rest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the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payment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must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be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cleared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at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time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arrival,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either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our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office</a:t>
            </a:r>
            <a:r>
              <a:rPr sz="1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or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our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representatives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will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be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there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at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NJP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Rly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Station/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Bagdogra</a:t>
            </a:r>
            <a:r>
              <a:rPr sz="1400" spc="-1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Airport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collect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the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payment.</a:t>
            </a:r>
            <a:r>
              <a:rPr sz="1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Only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cash/Demand</a:t>
            </a:r>
            <a:r>
              <a:rPr sz="14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draft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drawn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favor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HODOPHILIA.HOLIDAYS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will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be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accepted.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Cheques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will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not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be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acceptable.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case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payment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done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through</a:t>
            </a:r>
            <a:r>
              <a:rPr sz="1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credit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card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3%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extra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chargeable.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Kindly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share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your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arrival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details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such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as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train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/flight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no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etc.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so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that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we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can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plan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your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schedule</a:t>
            </a:r>
            <a:r>
              <a:rPr sz="1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accordingly.</a:t>
            </a:r>
            <a:endParaRPr sz="1400" dirty="0">
              <a:latin typeface="Arial MT"/>
              <a:cs typeface="Arial MT"/>
            </a:endParaRPr>
          </a:p>
          <a:p>
            <a:pPr marL="12700">
              <a:lnSpc>
                <a:spcPts val="1540"/>
              </a:lnSpc>
              <a:spcBef>
                <a:spcPts val="112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TRANSPORT: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260"/>
              </a:lnSpc>
            </a:pPr>
            <a:endParaRPr sz="1400" dirty="0">
              <a:latin typeface="Arial MT"/>
              <a:cs typeface="Arial MT"/>
            </a:endParaRPr>
          </a:p>
          <a:p>
            <a:pPr marL="12700" marR="13335">
              <a:lnSpc>
                <a:spcPct val="83200"/>
              </a:lnSpc>
              <a:spcBef>
                <a:spcPts val="145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this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sector</a:t>
            </a:r>
            <a:r>
              <a:rPr sz="14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same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vehicles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will</a:t>
            </a:r>
            <a:r>
              <a:rPr sz="1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not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be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provided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entire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tour,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it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will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be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changed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sector-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wise.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So,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we</a:t>
            </a:r>
            <a:r>
              <a:rPr sz="1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request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avoid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any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 circumstances.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If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any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tourist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spot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not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covered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which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falls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on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closing</a:t>
            </a:r>
            <a:r>
              <a:rPr sz="1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day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&amp;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if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want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do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same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next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day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then</a:t>
            </a:r>
            <a:r>
              <a:rPr sz="1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have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pay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extra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cost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vehicle.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Kindly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maintain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timing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1400" spc="5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sightseeing’s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/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transfers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which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will</a:t>
            </a:r>
            <a:r>
              <a:rPr sz="1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be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advisable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by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our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executive.</a:t>
            </a:r>
            <a:endParaRPr sz="1400" dirty="0">
              <a:latin typeface="Arial MT"/>
              <a:cs typeface="Arial MT"/>
            </a:endParaRPr>
          </a:p>
          <a:p>
            <a:pPr marL="12700">
              <a:lnSpc>
                <a:spcPts val="1535"/>
              </a:lnSpc>
              <a:spcBef>
                <a:spcPts val="113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PACKAGE</a:t>
            </a:r>
            <a:r>
              <a:rPr sz="14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POLICY:</a:t>
            </a:r>
            <a:endParaRPr sz="1400" dirty="0">
              <a:latin typeface="Arial"/>
              <a:cs typeface="Arial"/>
            </a:endParaRPr>
          </a:p>
          <a:p>
            <a:pPr marL="12700" marR="79375">
              <a:lnSpc>
                <a:spcPct val="83300"/>
              </a:lnSpc>
              <a:spcBef>
                <a:spcPts val="135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above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itinerary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suggested</a:t>
            </a:r>
            <a:r>
              <a:rPr sz="14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Tour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Plan.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Company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responsible</a:t>
            </a:r>
            <a:r>
              <a:rPr sz="1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only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those</a:t>
            </a:r>
            <a:r>
              <a:rPr sz="1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services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which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are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charged</a:t>
            </a:r>
            <a:r>
              <a:rPr sz="1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from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guest.</a:t>
            </a:r>
            <a:r>
              <a:rPr sz="1400" spc="-1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All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other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services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which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are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not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paid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by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guest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Company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are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Suggested</a:t>
            </a:r>
            <a:r>
              <a:rPr sz="14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services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Company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is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nowhere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bound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provide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that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service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or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pay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cost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same.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Check-in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and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Check-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out</a:t>
            </a:r>
            <a:r>
              <a:rPr sz="14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timing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Hotels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will be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according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timing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respective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Hotels.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Company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not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responsible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compensating</a:t>
            </a:r>
            <a:r>
              <a:rPr sz="14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any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loss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or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additional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cost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incurred</a:t>
            </a:r>
            <a:r>
              <a:rPr sz="14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by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guest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while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taking</a:t>
            </a:r>
            <a:r>
              <a:rPr sz="1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tour.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Company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is not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responsible</a:t>
            </a:r>
            <a:r>
              <a:rPr sz="1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nor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liable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any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damage,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loss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or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injury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caused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any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passenger</a:t>
            </a:r>
            <a:r>
              <a:rPr sz="1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while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taking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tour.</a:t>
            </a:r>
            <a:r>
              <a:rPr sz="1400" spc="-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Any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Claim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related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Package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must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be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brought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notice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Company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within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 week.</a:t>
            </a:r>
            <a:endParaRPr sz="1400" dirty="0">
              <a:latin typeface="Arial MT"/>
              <a:cs typeface="Arial MT"/>
            </a:endParaRPr>
          </a:p>
          <a:p>
            <a:pPr marL="12700">
              <a:lnSpc>
                <a:spcPts val="1535"/>
              </a:lnSpc>
              <a:spcBef>
                <a:spcPts val="112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TERMS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CONDITIONS: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83400"/>
              </a:lnSpc>
              <a:spcBef>
                <a:spcPts val="135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No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refund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will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be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made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any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unused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accommodation,</a:t>
            </a:r>
            <a:r>
              <a:rPr sz="1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missed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meals,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transportation</a:t>
            </a:r>
            <a:r>
              <a:rPr sz="14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segments,</a:t>
            </a:r>
            <a:r>
              <a:rPr sz="14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sightseeing</a:t>
            </a:r>
            <a:r>
              <a:rPr sz="14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tours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or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any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other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service.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Such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unused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items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are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neither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refundable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nor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exchangeable.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Room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allocation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done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by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hotel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depending</a:t>
            </a:r>
            <a:r>
              <a:rPr sz="1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upon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availability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at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time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check-in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category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room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as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specified</a:t>
            </a:r>
            <a:r>
              <a:rPr sz="14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on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your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confirmation</a:t>
            </a:r>
            <a:r>
              <a:rPr sz="1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voucher.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No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refund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shall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be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claimed,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if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services</a:t>
            </a:r>
            <a:r>
              <a:rPr sz="1400" spc="50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&amp;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amenities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hotels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are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not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up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your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expectations.</a:t>
            </a:r>
            <a:r>
              <a:rPr sz="1400" spc="-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Any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cost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arising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due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the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natural</a:t>
            </a:r>
            <a:r>
              <a:rPr sz="14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calamities</a:t>
            </a:r>
            <a:r>
              <a:rPr sz="14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like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landslides,</a:t>
            </a:r>
            <a:r>
              <a:rPr sz="14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road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blockage,</a:t>
            </a:r>
            <a:r>
              <a:rPr sz="1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political</a:t>
            </a:r>
            <a:r>
              <a:rPr sz="1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disturbances</a:t>
            </a:r>
            <a:r>
              <a:rPr sz="14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(strikes)</a:t>
            </a:r>
            <a:r>
              <a:rPr sz="14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etc.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be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borne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by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which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directly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payable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on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spot.</a:t>
            </a:r>
            <a:endParaRPr sz="1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96412" y="10061448"/>
            <a:ext cx="1659889" cy="568960"/>
            <a:chOff x="3296411" y="10061448"/>
            <a:chExt cx="1659889" cy="5689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06317" y="10071354"/>
              <a:ext cx="1639824" cy="5486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06317" y="10071354"/>
              <a:ext cx="1640205" cy="548640"/>
            </a:xfrm>
            <a:custGeom>
              <a:avLst/>
              <a:gdLst/>
              <a:ahLst/>
              <a:cxnLst/>
              <a:rect l="l" t="t" r="r" b="b"/>
              <a:pathLst>
                <a:path w="1640204" h="548640">
                  <a:moveTo>
                    <a:pt x="0" y="548640"/>
                  </a:moveTo>
                  <a:lnTo>
                    <a:pt x="1639824" y="548640"/>
                  </a:lnTo>
                  <a:lnTo>
                    <a:pt x="1639824" y="0"/>
                  </a:lnTo>
                  <a:lnTo>
                    <a:pt x="0" y="0"/>
                  </a:lnTo>
                  <a:lnTo>
                    <a:pt x="0" y="548640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44500" y="796009"/>
            <a:ext cx="6578600" cy="4003728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AMENDMENT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endParaRPr sz="1100">
              <a:latin typeface="Arial MT"/>
              <a:cs typeface="Arial MT"/>
            </a:endParaRPr>
          </a:p>
          <a:p>
            <a:pPr marL="12700" marR="5080">
              <a:lnSpc>
                <a:spcPts val="1400"/>
              </a:lnSpc>
              <a:spcBef>
                <a:spcPts val="55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Amendment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booked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tour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will</a:t>
            </a:r>
            <a:r>
              <a:rPr sz="11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be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treated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as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Cancellation.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However, minor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amendments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can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be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made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on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payment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communication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charge,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which</a:t>
            </a:r>
            <a:r>
              <a:rPr sz="11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will</a:t>
            </a:r>
            <a:r>
              <a:rPr sz="11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vary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from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case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case.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REFUND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endParaRPr sz="1100">
              <a:latin typeface="Arial MT"/>
              <a:cs typeface="Arial MT"/>
            </a:endParaRPr>
          </a:p>
          <a:p>
            <a:pPr marL="12700" marR="213995">
              <a:lnSpc>
                <a:spcPct val="1064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Refunds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will</a:t>
            </a:r>
            <a:r>
              <a:rPr sz="11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be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paid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source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through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which</a:t>
            </a:r>
            <a:r>
              <a:rPr sz="11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guest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has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booked.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Any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refund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will</a:t>
            </a:r>
            <a:r>
              <a:rPr sz="11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take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at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least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15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days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process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&amp;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will</a:t>
            </a:r>
            <a:r>
              <a:rPr sz="11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be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sent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by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A/c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Payee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Cheque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only.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100">
              <a:latin typeface="Arial MT"/>
              <a:cs typeface="Arial MT"/>
            </a:endParaRPr>
          </a:p>
          <a:p>
            <a:pPr marL="12700" marR="156210">
              <a:lnSpc>
                <a:spcPct val="106400"/>
              </a:lnSpc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**</a:t>
            </a:r>
            <a:r>
              <a:rPr sz="11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1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REFUND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1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1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MADE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AGAINST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UNUTILIZED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SERVICES,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SO</a:t>
            </a:r>
            <a:r>
              <a:rPr sz="11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EVER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BE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1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REASONS.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CANCELLATION</a:t>
            </a:r>
            <a:r>
              <a:rPr sz="11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POLICY: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Cancellation</a:t>
            </a:r>
            <a:r>
              <a:rPr sz="11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has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sent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us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by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Mail/Fax.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The Date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Booking: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40%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Tour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Cost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Will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Be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Charged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as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Cancellation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Fees.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30-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sz="11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Days</a:t>
            </a:r>
            <a:r>
              <a:rPr sz="11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Prior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Departure: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60%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Tour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Cost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Will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Be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Charged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as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Cancellation</a:t>
            </a:r>
            <a:r>
              <a:rPr sz="11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Fees.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14-01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Days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Prior</a:t>
            </a:r>
            <a:r>
              <a:rPr sz="11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Departure:</a:t>
            </a:r>
            <a:r>
              <a:rPr sz="11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100%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Tour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Cost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Will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Be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Charged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as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Cancellation</a:t>
            </a:r>
            <a:r>
              <a:rPr sz="11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Fees.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case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any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unforeseen</a:t>
            </a:r>
            <a:r>
              <a:rPr sz="11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weather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conditions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or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government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restrictions,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Covid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restrictions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may</a:t>
            </a:r>
            <a:endParaRPr sz="1100">
              <a:latin typeface="Arial MT"/>
              <a:cs typeface="Arial MT"/>
            </a:endParaRPr>
          </a:p>
          <a:p>
            <a:pPr marL="12700" marR="394970">
              <a:lnSpc>
                <a:spcPct val="105500"/>
              </a:lnSpc>
              <a:spcBef>
                <a:spcPts val="15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be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cancelled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such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cases,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operator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will</a:t>
            </a:r>
            <a:r>
              <a:rPr sz="11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try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his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best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provide</a:t>
            </a:r>
            <a:r>
              <a:rPr sz="11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an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alternate</a:t>
            </a:r>
            <a:r>
              <a:rPr sz="11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feasible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activity.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However,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no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refund</a:t>
            </a:r>
            <a:r>
              <a:rPr sz="11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will</a:t>
            </a:r>
            <a:r>
              <a:rPr sz="11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be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provided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1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same.</a:t>
            </a:r>
            <a:endParaRPr sz="1100">
              <a:latin typeface="Arial MT"/>
              <a:cs typeface="Arial MT"/>
            </a:endParaRPr>
          </a:p>
          <a:p>
            <a:pPr marL="12700" marR="1158875">
              <a:lnSpc>
                <a:spcPct val="1064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Above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are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cancellation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rules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but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we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will</a:t>
            </a:r>
            <a:r>
              <a:rPr sz="11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put</a:t>
            </a:r>
            <a:r>
              <a:rPr sz="11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our</a:t>
            </a:r>
            <a:r>
              <a:rPr sz="11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best</a:t>
            </a:r>
            <a:r>
              <a:rPr sz="11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possible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efforts</a:t>
            </a:r>
            <a:r>
              <a:rPr sz="11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1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minimize</a:t>
            </a: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 MT"/>
                <a:cs typeface="Arial MT"/>
              </a:rPr>
              <a:t>the 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cancellation</a:t>
            </a:r>
            <a:r>
              <a:rPr sz="11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 MT"/>
                <a:cs typeface="Arial MT"/>
              </a:rPr>
              <a:t>charges.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7556500" cy="10694035"/>
          </a:xfrm>
          <a:custGeom>
            <a:avLst/>
            <a:gdLst/>
            <a:ahLst/>
            <a:cxnLst/>
            <a:rect l="l" t="t" r="r" b="b"/>
            <a:pathLst>
              <a:path w="7556500" h="10694035">
                <a:moveTo>
                  <a:pt x="7555992" y="0"/>
                </a:moveTo>
                <a:lnTo>
                  <a:pt x="0" y="0"/>
                </a:lnTo>
                <a:lnTo>
                  <a:pt x="0" y="10693908"/>
                </a:lnTo>
                <a:lnTo>
                  <a:pt x="7555992" y="10693908"/>
                </a:lnTo>
                <a:lnTo>
                  <a:pt x="7555992" y="0"/>
                </a:lnTo>
                <a:close/>
              </a:path>
            </a:pathLst>
          </a:custGeom>
          <a:solidFill>
            <a:srgbClr val="2C3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5524" y="39629"/>
            <a:ext cx="6030468" cy="62758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7" y="7973567"/>
            <a:ext cx="3025140" cy="272034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296412" y="10061448"/>
            <a:ext cx="1659889" cy="568960"/>
            <a:chOff x="3296411" y="10061448"/>
            <a:chExt cx="1659889" cy="56896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06317" y="10071354"/>
              <a:ext cx="1639824" cy="5486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306317" y="10071354"/>
              <a:ext cx="1640205" cy="548640"/>
            </a:xfrm>
            <a:custGeom>
              <a:avLst/>
              <a:gdLst/>
              <a:ahLst/>
              <a:cxnLst/>
              <a:rect l="l" t="t" r="r" b="b"/>
              <a:pathLst>
                <a:path w="1640204" h="548640">
                  <a:moveTo>
                    <a:pt x="0" y="548640"/>
                  </a:moveTo>
                  <a:lnTo>
                    <a:pt x="1639824" y="548640"/>
                  </a:lnTo>
                  <a:lnTo>
                    <a:pt x="1639824" y="0"/>
                  </a:lnTo>
                  <a:lnTo>
                    <a:pt x="0" y="0"/>
                  </a:lnTo>
                  <a:lnTo>
                    <a:pt x="0" y="548640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6851" y="397845"/>
            <a:ext cx="6902805" cy="13678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9950" marR="5080" indent="-791845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F79546"/>
                </a:solidFill>
              </a:rPr>
              <a:t>WHY </a:t>
            </a:r>
            <a:r>
              <a:rPr sz="4400" spc="-10" dirty="0">
                <a:solidFill>
                  <a:srgbClr val="F79546"/>
                </a:solidFill>
              </a:rPr>
              <a:t>HODOPHILIA </a:t>
            </a:r>
            <a:r>
              <a:rPr sz="4400" spc="-50" dirty="0">
                <a:solidFill>
                  <a:srgbClr val="F79546"/>
                </a:solidFill>
              </a:rPr>
              <a:t>HOLIDAYS</a:t>
            </a:r>
            <a:r>
              <a:rPr sz="4400" spc="-185" dirty="0">
                <a:solidFill>
                  <a:srgbClr val="F79546"/>
                </a:solidFill>
              </a:rPr>
              <a:t> </a:t>
            </a:r>
            <a:r>
              <a:rPr sz="4400" spc="-60" dirty="0">
                <a:solidFill>
                  <a:srgbClr val="F79546"/>
                </a:solidFill>
              </a:rPr>
              <a:t>?</a:t>
            </a:r>
            <a:endParaRPr sz="4400"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6551" y="2875787"/>
            <a:ext cx="915924" cy="9144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8951" y="6516629"/>
            <a:ext cx="915924" cy="9144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9600" y="4640579"/>
            <a:ext cx="914400" cy="9144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8951" y="8375909"/>
            <a:ext cx="915924" cy="914399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xfrm>
            <a:off x="1963039" y="2386266"/>
            <a:ext cx="4813934" cy="6871343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30"/>
              </a:spcBef>
            </a:pPr>
            <a:r>
              <a:rPr dirty="0"/>
              <a:t>BEST</a:t>
            </a:r>
            <a:r>
              <a:rPr spc="-50" dirty="0"/>
              <a:t> </a:t>
            </a:r>
            <a:r>
              <a:rPr dirty="0"/>
              <a:t>SERVICE</a:t>
            </a:r>
            <a:r>
              <a:rPr spc="-60" dirty="0"/>
              <a:t> </a:t>
            </a:r>
            <a:r>
              <a:rPr spc="-50" dirty="0"/>
              <a:t>AT </a:t>
            </a:r>
            <a:r>
              <a:rPr dirty="0"/>
              <a:t>COMPETITIVE</a:t>
            </a:r>
            <a:r>
              <a:rPr spc="-80" dirty="0"/>
              <a:t> </a:t>
            </a:r>
            <a:r>
              <a:rPr spc="-10" dirty="0"/>
              <a:t>VALUE</a:t>
            </a:r>
          </a:p>
          <a:p>
            <a:pPr marL="15240" marR="92075" algn="just">
              <a:lnSpc>
                <a:spcPct val="100000"/>
              </a:lnSpc>
              <a:spcBef>
                <a:spcPts val="745"/>
              </a:spcBef>
            </a:pPr>
            <a:r>
              <a:rPr sz="1800" b="0" dirty="0">
                <a:latin typeface="Calibri"/>
                <a:cs typeface="Calibri"/>
              </a:rPr>
              <a:t>Hodophilia</a:t>
            </a:r>
            <a:r>
              <a:rPr sz="1800" b="0" spc="-4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Holidays</a:t>
            </a:r>
            <a:r>
              <a:rPr sz="1800" b="0" spc="-6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delivers</a:t>
            </a:r>
            <a:r>
              <a:rPr sz="1800" b="0" spc="-7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98%</a:t>
            </a:r>
            <a:r>
              <a:rPr sz="1800" b="0" spc="-7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trip</a:t>
            </a:r>
            <a:r>
              <a:rPr sz="1800" b="0" spc="-6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success</a:t>
            </a:r>
            <a:r>
              <a:rPr sz="1800" b="0" spc="-75" dirty="0">
                <a:latin typeface="Calibri"/>
                <a:cs typeface="Calibri"/>
              </a:rPr>
              <a:t> </a:t>
            </a:r>
            <a:r>
              <a:rPr sz="1800" b="0" spc="-20" dirty="0">
                <a:latin typeface="Calibri"/>
                <a:cs typeface="Calibri"/>
              </a:rPr>
              <a:t>with </a:t>
            </a:r>
            <a:r>
              <a:rPr sz="1800" b="0" spc="-10" dirty="0">
                <a:latin typeface="Calibri"/>
                <a:cs typeface="Calibri"/>
              </a:rPr>
              <a:t>rates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10%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below</a:t>
            </a:r>
            <a:r>
              <a:rPr sz="1800" b="0" spc="-4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market,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backed</a:t>
            </a:r>
            <a:r>
              <a:rPr sz="1800" b="0" spc="-4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by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99.5%</a:t>
            </a:r>
            <a:r>
              <a:rPr sz="1800" b="0" spc="-45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booking </a:t>
            </a:r>
            <a:r>
              <a:rPr sz="1800" b="0" dirty="0">
                <a:latin typeface="Calibri"/>
                <a:cs typeface="Calibri"/>
              </a:rPr>
              <a:t>accuracy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and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15-</a:t>
            </a:r>
            <a:r>
              <a:rPr sz="1800" b="0" dirty="0">
                <a:latin typeface="Calibri"/>
                <a:cs typeface="Calibri"/>
              </a:rPr>
              <a:t>minute</a:t>
            </a:r>
            <a:r>
              <a:rPr sz="1800" b="0" spc="-45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emergency</a:t>
            </a:r>
            <a:r>
              <a:rPr sz="1800" b="0" spc="-40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response.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70"/>
              </a:spcBef>
            </a:pPr>
            <a:endParaRPr sz="18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</a:pPr>
            <a:r>
              <a:rPr spc="-10" dirty="0"/>
              <a:t>CUSTOMIZED</a:t>
            </a:r>
            <a:r>
              <a:rPr spc="-75" dirty="0"/>
              <a:t> </a:t>
            </a:r>
            <a:r>
              <a:rPr dirty="0"/>
              <a:t>TO</a:t>
            </a:r>
            <a:r>
              <a:rPr spc="-55" dirty="0"/>
              <a:t> </a:t>
            </a:r>
            <a:r>
              <a:rPr dirty="0"/>
              <a:t>YOUR</a:t>
            </a:r>
            <a:r>
              <a:rPr spc="-50" dirty="0"/>
              <a:t> </a:t>
            </a:r>
            <a:r>
              <a:rPr spc="-10" dirty="0"/>
              <a:t>SATISFACTION</a:t>
            </a:r>
          </a:p>
          <a:p>
            <a:pPr marL="14604" marR="306705">
              <a:lnSpc>
                <a:spcPct val="100000"/>
              </a:lnSpc>
              <a:spcBef>
                <a:spcPts val="745"/>
              </a:spcBef>
            </a:pPr>
            <a:r>
              <a:rPr sz="1800" b="0" dirty="0">
                <a:latin typeface="Calibri"/>
                <a:cs typeface="Calibri"/>
              </a:rPr>
              <a:t>Crafting</a:t>
            </a:r>
            <a:r>
              <a:rPr sz="1800" b="0" spc="-40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personalized</a:t>
            </a:r>
            <a:r>
              <a:rPr sz="1800" b="0" spc="-4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journeys</a:t>
            </a:r>
            <a:r>
              <a:rPr sz="1800" b="0" spc="-6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with</a:t>
            </a:r>
            <a:r>
              <a:rPr sz="1800" b="0" spc="-3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95%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spc="-20" dirty="0">
                <a:latin typeface="Calibri"/>
                <a:cs typeface="Calibri"/>
              </a:rPr>
              <a:t>pre-trip </a:t>
            </a:r>
            <a:r>
              <a:rPr sz="1800" b="0" dirty="0">
                <a:latin typeface="Calibri"/>
                <a:cs typeface="Calibri"/>
              </a:rPr>
              <a:t>checklist</a:t>
            </a:r>
            <a:r>
              <a:rPr sz="1800" b="0" spc="-6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completion,</a:t>
            </a:r>
            <a:r>
              <a:rPr sz="1800" b="0" spc="-6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we</a:t>
            </a:r>
            <a:r>
              <a:rPr sz="1800" b="0" spc="-6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achieve</a:t>
            </a:r>
            <a:r>
              <a:rPr sz="1800" b="0" spc="-65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customer satisfaction</a:t>
            </a:r>
            <a:r>
              <a:rPr sz="1800" b="0" spc="-3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scores</a:t>
            </a:r>
            <a:r>
              <a:rPr sz="1800" b="0" spc="-3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of</a:t>
            </a:r>
            <a:r>
              <a:rPr sz="1800" b="0" spc="-2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4.5/5</a:t>
            </a:r>
            <a:r>
              <a:rPr sz="1800" b="0" spc="-2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across</a:t>
            </a:r>
            <a:r>
              <a:rPr sz="1800" b="0" spc="-3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all</a:t>
            </a:r>
            <a:r>
              <a:rPr sz="1800" b="0" spc="-30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travel experiences.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05"/>
              </a:spcBef>
            </a:pPr>
            <a:endParaRPr sz="18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</a:pPr>
            <a:r>
              <a:rPr dirty="0"/>
              <a:t>TRIP</a:t>
            </a:r>
            <a:r>
              <a:rPr spc="-50" dirty="0"/>
              <a:t> </a:t>
            </a:r>
            <a:r>
              <a:rPr dirty="0"/>
              <a:t>MEMORY</a:t>
            </a:r>
            <a:r>
              <a:rPr spc="-5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spc="-10" dirty="0"/>
              <a:t>CHERISH</a:t>
            </a:r>
          </a:p>
          <a:p>
            <a:pPr marL="13335" marR="5080">
              <a:lnSpc>
                <a:spcPct val="100000"/>
              </a:lnSpc>
              <a:spcBef>
                <a:spcPts val="740"/>
              </a:spcBef>
            </a:pPr>
            <a:r>
              <a:rPr sz="1800" b="0" dirty="0">
                <a:latin typeface="Calibri"/>
                <a:cs typeface="Calibri"/>
              </a:rPr>
              <a:t>Creating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lifelong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memories</a:t>
            </a:r>
            <a:r>
              <a:rPr sz="1800" b="0" spc="-5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with</a:t>
            </a:r>
            <a:r>
              <a:rPr sz="1800" b="0" spc="-5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our</a:t>
            </a:r>
            <a:r>
              <a:rPr sz="1800" b="0" spc="-5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4.3/5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real-</a:t>
            </a:r>
            <a:r>
              <a:rPr sz="1800" b="0" spc="-20" dirty="0">
                <a:latin typeface="Calibri"/>
                <a:cs typeface="Calibri"/>
              </a:rPr>
              <a:t>time </a:t>
            </a:r>
            <a:r>
              <a:rPr sz="1800" b="0" spc="-10" dirty="0">
                <a:latin typeface="Calibri"/>
                <a:cs typeface="Calibri"/>
              </a:rPr>
              <a:t>satisfaction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rating</a:t>
            </a:r>
            <a:r>
              <a:rPr sz="1800" b="0" spc="-4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and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70+</a:t>
            </a:r>
            <a:r>
              <a:rPr sz="1800" b="0" spc="-3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Net</a:t>
            </a:r>
            <a:r>
              <a:rPr sz="1800" b="0" spc="-4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Promoter</a:t>
            </a:r>
            <a:r>
              <a:rPr sz="1800" b="0" spc="-4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Score</a:t>
            </a:r>
            <a:r>
              <a:rPr sz="1800" b="0" spc="-35" dirty="0">
                <a:latin typeface="Calibri"/>
                <a:cs typeface="Calibri"/>
              </a:rPr>
              <a:t> </a:t>
            </a:r>
            <a:r>
              <a:rPr sz="1800" b="0" spc="-25" dirty="0">
                <a:latin typeface="Calibri"/>
                <a:cs typeface="Calibri"/>
              </a:rPr>
              <a:t>for </a:t>
            </a:r>
            <a:r>
              <a:rPr sz="1800" b="0" spc="-10" dirty="0">
                <a:latin typeface="Calibri"/>
                <a:cs typeface="Calibri"/>
              </a:rPr>
              <a:t>extraordinary</a:t>
            </a:r>
            <a:r>
              <a:rPr sz="1800" b="0" spc="-5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travel</a:t>
            </a:r>
            <a:r>
              <a:rPr sz="1800" b="0" spc="-55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experiences.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endParaRPr sz="18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</a:pPr>
            <a:r>
              <a:rPr dirty="0"/>
              <a:t>TRUSTED</a:t>
            </a:r>
            <a:r>
              <a:rPr spc="-85" dirty="0"/>
              <a:t> </a:t>
            </a:r>
            <a:r>
              <a:rPr dirty="0"/>
              <a:t>BY</a:t>
            </a:r>
            <a:r>
              <a:rPr spc="-65" dirty="0"/>
              <a:t> </a:t>
            </a:r>
            <a:r>
              <a:rPr spc="-10" dirty="0"/>
              <a:t>TRAVELLERS</a:t>
            </a:r>
          </a:p>
          <a:p>
            <a:pPr marL="12700" marR="40640">
              <a:lnSpc>
                <a:spcPct val="100000"/>
              </a:lnSpc>
              <a:spcBef>
                <a:spcPts val="745"/>
              </a:spcBef>
            </a:pPr>
            <a:r>
              <a:rPr sz="1800" b="0" spc="-25" dirty="0">
                <a:latin typeface="Calibri"/>
                <a:cs typeface="Calibri"/>
              </a:rPr>
              <a:t>Trusted</a:t>
            </a:r>
            <a:r>
              <a:rPr sz="1800" b="0" spc="-4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by</a:t>
            </a:r>
            <a:r>
              <a:rPr sz="1800" b="0" spc="-35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travelers:</a:t>
            </a:r>
            <a:r>
              <a:rPr sz="1800" b="0" spc="-4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50%</a:t>
            </a:r>
            <a:r>
              <a:rPr sz="1800" b="0" spc="-3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of</a:t>
            </a:r>
            <a:r>
              <a:rPr sz="1800" b="0" spc="-4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our</a:t>
            </a:r>
            <a:r>
              <a:rPr sz="1800" b="0" spc="-3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business</a:t>
            </a:r>
            <a:r>
              <a:rPr sz="1800" b="0" spc="-45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comes </a:t>
            </a:r>
            <a:r>
              <a:rPr sz="1800" b="0" dirty="0">
                <a:latin typeface="Calibri"/>
                <a:cs typeface="Calibri"/>
              </a:rPr>
              <a:t>from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referrals,</a:t>
            </a:r>
            <a:r>
              <a:rPr sz="1800" b="0" spc="-5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matched</a:t>
            </a:r>
            <a:r>
              <a:rPr sz="1800" b="0" spc="-4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by</a:t>
            </a:r>
            <a:r>
              <a:rPr sz="1800" b="0" spc="-4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our</a:t>
            </a:r>
            <a:r>
              <a:rPr sz="1800" b="0" spc="-4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40%</a:t>
            </a:r>
            <a:r>
              <a:rPr sz="1800" b="0" spc="-4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repeat</a:t>
            </a:r>
            <a:r>
              <a:rPr sz="1800" b="0" spc="-55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booking success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96412" y="28955"/>
            <a:ext cx="1659889" cy="568960"/>
            <a:chOff x="3296411" y="28955"/>
            <a:chExt cx="1659889" cy="5689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06317" y="38861"/>
              <a:ext cx="1639824" cy="5486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06317" y="38861"/>
              <a:ext cx="1640205" cy="548640"/>
            </a:xfrm>
            <a:custGeom>
              <a:avLst/>
              <a:gdLst/>
              <a:ahLst/>
              <a:cxnLst/>
              <a:rect l="l" t="t" r="r" b="b"/>
              <a:pathLst>
                <a:path w="1640204" h="548640">
                  <a:moveTo>
                    <a:pt x="0" y="548640"/>
                  </a:moveTo>
                  <a:lnTo>
                    <a:pt x="1639824" y="548640"/>
                  </a:lnTo>
                  <a:lnTo>
                    <a:pt x="1639824" y="0"/>
                  </a:lnTo>
                  <a:lnTo>
                    <a:pt x="0" y="0"/>
                  </a:lnTo>
                  <a:lnTo>
                    <a:pt x="0" y="548640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20040" y="726953"/>
            <a:ext cx="7236459" cy="9966960"/>
            <a:chOff x="320040" y="726947"/>
            <a:chExt cx="7236459" cy="99669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948" y="4922519"/>
              <a:ext cx="3889248" cy="52547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244" y="7656575"/>
              <a:ext cx="3383279" cy="30373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040" y="726947"/>
              <a:ext cx="6935724" cy="78028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55136" y="6856475"/>
              <a:ext cx="3425952" cy="31470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22675" y="4680203"/>
              <a:ext cx="4433316" cy="24185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07691" y="9043416"/>
              <a:ext cx="3342131" cy="15697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7556500" cy="10694035"/>
          </a:xfrm>
          <a:custGeom>
            <a:avLst/>
            <a:gdLst/>
            <a:ahLst/>
            <a:cxnLst/>
            <a:rect l="l" t="t" r="r" b="b"/>
            <a:pathLst>
              <a:path w="7556500" h="10694035">
                <a:moveTo>
                  <a:pt x="7555992" y="0"/>
                </a:moveTo>
                <a:lnTo>
                  <a:pt x="0" y="0"/>
                </a:lnTo>
                <a:lnTo>
                  <a:pt x="0" y="10693908"/>
                </a:lnTo>
                <a:lnTo>
                  <a:pt x="7555992" y="10693908"/>
                </a:lnTo>
                <a:lnTo>
                  <a:pt x="7555992" y="0"/>
                </a:lnTo>
                <a:close/>
              </a:path>
            </a:pathLst>
          </a:custGeom>
          <a:solidFill>
            <a:srgbClr val="2C3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5524" y="39629"/>
            <a:ext cx="6030468" cy="62758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7" y="7973567"/>
            <a:ext cx="3025140" cy="272034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296412" y="10061448"/>
            <a:ext cx="1659889" cy="568960"/>
            <a:chOff x="3296411" y="10061448"/>
            <a:chExt cx="1659889" cy="56896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06317" y="10071354"/>
              <a:ext cx="1639824" cy="5486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306317" y="10071354"/>
              <a:ext cx="1640205" cy="548640"/>
            </a:xfrm>
            <a:custGeom>
              <a:avLst/>
              <a:gdLst/>
              <a:ahLst/>
              <a:cxnLst/>
              <a:rect l="l" t="t" r="r" b="b"/>
              <a:pathLst>
                <a:path w="1640204" h="548640">
                  <a:moveTo>
                    <a:pt x="0" y="548640"/>
                  </a:moveTo>
                  <a:lnTo>
                    <a:pt x="1639824" y="548640"/>
                  </a:lnTo>
                  <a:lnTo>
                    <a:pt x="1639824" y="0"/>
                  </a:lnTo>
                  <a:lnTo>
                    <a:pt x="0" y="0"/>
                  </a:lnTo>
                  <a:lnTo>
                    <a:pt x="0" y="548640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6851" y="397839"/>
            <a:ext cx="6902805" cy="936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635">
              <a:lnSpc>
                <a:spcPct val="100000"/>
              </a:lnSpc>
              <a:spcBef>
                <a:spcPts val="100"/>
              </a:spcBef>
            </a:pPr>
            <a:r>
              <a:rPr dirty="0"/>
              <a:t>Contact</a:t>
            </a:r>
            <a:r>
              <a:rPr spc="-220" dirty="0"/>
              <a:t> </a:t>
            </a:r>
            <a:r>
              <a:rPr spc="-25" dirty="0"/>
              <a:t>Us</a:t>
            </a: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8076" y="2875787"/>
            <a:ext cx="914400" cy="9144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275458" y="3029203"/>
            <a:ext cx="4017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3ECBC"/>
                </a:solidFill>
                <a:latin typeface="Calibri"/>
                <a:cs typeface="Calibri"/>
                <a:hlinkClick r:id="rId6"/>
              </a:rPr>
              <a:t>hodophiliaholidays@gmail.com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0476" y="6516629"/>
            <a:ext cx="914400" cy="9144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9600" y="4640579"/>
            <a:ext cx="914400" cy="91440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297060" y="4728209"/>
            <a:ext cx="2093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EDEBE0"/>
                </a:solidFill>
                <a:latin typeface="Calibri"/>
                <a:cs typeface="Calibri"/>
              </a:rPr>
              <a:t>+91</a:t>
            </a:r>
            <a:r>
              <a:rPr sz="2400" b="1" spc="-10" dirty="0">
                <a:solidFill>
                  <a:srgbClr val="EDEBE0"/>
                </a:solidFill>
                <a:latin typeface="Calibri"/>
                <a:cs typeface="Calibri"/>
              </a:rPr>
              <a:t> </a:t>
            </a:r>
            <a:r>
              <a:rPr lang="en-GB" sz="2400" spc="-10" dirty="0">
                <a:solidFill>
                  <a:srgbClr val="EDEBE0"/>
                </a:solidFill>
                <a:latin typeface="Calibri"/>
                <a:cs typeface="Calibri"/>
              </a:rPr>
              <a:t>6291570013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30373" y="6667245"/>
            <a:ext cx="3458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egoe UI"/>
                <a:cs typeface="Segoe UI"/>
                <a:hlinkClick r:id="rId9"/>
              </a:rPr>
              <a:t>hodophiliaholidays.com</a:t>
            </a:r>
            <a:endParaRPr sz="2400">
              <a:latin typeface="Segoe UI"/>
              <a:cs typeface="Segoe U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8951" y="8378951"/>
            <a:ext cx="915924" cy="90830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230373" y="8577198"/>
            <a:ext cx="2706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3ECBC"/>
                </a:solidFill>
                <a:latin typeface="Calibri"/>
                <a:cs typeface="Calibri"/>
              </a:rPr>
              <a:t>@hodophiliaholidays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047" y="7973567"/>
            <a:ext cx="4532630" cy="2720340"/>
            <a:chOff x="3047" y="7973567"/>
            <a:chExt cx="4532630" cy="27203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7" y="7973567"/>
              <a:ext cx="4522470" cy="27203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85693" y="10077450"/>
              <a:ext cx="1640205" cy="548640"/>
            </a:xfrm>
            <a:custGeom>
              <a:avLst/>
              <a:gdLst/>
              <a:ahLst/>
              <a:cxnLst/>
              <a:rect l="l" t="t" r="r" b="b"/>
              <a:pathLst>
                <a:path w="1640204" h="548640">
                  <a:moveTo>
                    <a:pt x="0" y="548639"/>
                  </a:moveTo>
                  <a:lnTo>
                    <a:pt x="1639824" y="548639"/>
                  </a:lnTo>
                  <a:lnTo>
                    <a:pt x="1639824" y="0"/>
                  </a:lnTo>
                  <a:lnTo>
                    <a:pt x="0" y="0"/>
                  </a:lnTo>
                  <a:lnTo>
                    <a:pt x="0" y="548639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63425" y="100421"/>
            <a:ext cx="7229649" cy="923330"/>
          </a:xfrm>
        </p:spPr>
        <p:txBody>
          <a:bodyPr/>
          <a:lstStyle/>
          <a:p>
            <a:r>
              <a:rPr lang="en-US" dirty="0"/>
              <a:t>Masai Mara 6N,7 Days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70C7AF-7F39-4BE1-B3AA-3872A797F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301" y="1004084"/>
            <a:ext cx="5604773" cy="2720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E5298B-848A-41C3-83EB-FA6631358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989" y="3920230"/>
            <a:ext cx="5041201" cy="27354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926506-9988-460A-85E3-D283AD2B94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7173" y="6987370"/>
            <a:ext cx="4305901" cy="26006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3"/>
          <p:cNvGrpSpPr/>
          <p:nvPr/>
        </p:nvGrpSpPr>
        <p:grpSpPr>
          <a:xfrm>
            <a:off x="0" y="8016875"/>
            <a:ext cx="4532630" cy="2682875"/>
            <a:chOff x="3047" y="7973567"/>
            <a:chExt cx="4532630" cy="2720340"/>
          </a:xfrm>
        </p:grpSpPr>
        <p:pic>
          <p:nvPicPr>
            <p:cNvPr id="7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7" y="7973567"/>
              <a:ext cx="4522470" cy="2720340"/>
            </a:xfrm>
            <a:prstGeom prst="rect">
              <a:avLst/>
            </a:prstGeom>
          </p:spPr>
        </p:pic>
        <p:sp>
          <p:nvSpPr>
            <p:cNvPr id="8" name="object 5"/>
            <p:cNvSpPr/>
            <p:nvPr/>
          </p:nvSpPr>
          <p:spPr>
            <a:xfrm>
              <a:off x="2885693" y="10077450"/>
              <a:ext cx="1640205" cy="548640"/>
            </a:xfrm>
            <a:custGeom>
              <a:avLst/>
              <a:gdLst/>
              <a:ahLst/>
              <a:cxnLst/>
              <a:rect l="l" t="t" r="r" b="b"/>
              <a:pathLst>
                <a:path w="1640204" h="548640">
                  <a:moveTo>
                    <a:pt x="0" y="548639"/>
                  </a:moveTo>
                  <a:lnTo>
                    <a:pt x="1639824" y="548639"/>
                  </a:lnTo>
                  <a:lnTo>
                    <a:pt x="1639824" y="0"/>
                  </a:lnTo>
                  <a:lnTo>
                    <a:pt x="0" y="0"/>
                  </a:lnTo>
                  <a:lnTo>
                    <a:pt x="0" y="548639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1345" y="5180003"/>
            <a:ext cx="6902805" cy="2769989"/>
          </a:xfrm>
        </p:spPr>
        <p:txBody>
          <a:bodyPr/>
          <a:lstStyle/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Day 1: Arrival in Nairobi</a:t>
            </a:r>
            <a:br>
              <a:rPr lang="en-US" sz="18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US" sz="18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US" sz="1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•Activity: Arrive at JKIA, meet for a pre-safari briefing. </a:t>
            </a:r>
            <a:br>
              <a:rPr lang="en-US" sz="1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•Transfer: Private transfer to your hotel for overnight stay. </a:t>
            </a:r>
            <a:br>
              <a:rPr lang="en-US" sz="1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•Hotel: Ibis Hotel </a:t>
            </a:r>
            <a:br>
              <a:rPr lang="en-US" sz="1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•Meals: Breakfast Only (BB) </a:t>
            </a:r>
            <a:br>
              <a:rPr lang="en-US" sz="1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•Distance: 20.5 km (12.6 miles) </a:t>
            </a:r>
            <a:br>
              <a:rPr lang="en-US" sz="1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•Drive Time: Approximately 30 minutes</a:t>
            </a:r>
            <a:br>
              <a:rPr lang="en-US" sz="1800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8AF6BE-BB84-4767-8977-B14BCDC3F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7" y="104529"/>
            <a:ext cx="7347483" cy="4530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D33D2-1910-4DA0-83AF-478A5814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45" y="5180003"/>
            <a:ext cx="6902805" cy="2769989"/>
          </a:xfrm>
        </p:spPr>
        <p:txBody>
          <a:bodyPr/>
          <a:lstStyle/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Day 2: Lake Nakuru</a:t>
            </a:r>
            <a:br>
              <a:rPr lang="en-US" sz="18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US" sz="1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Activity: </a:t>
            </a:r>
            <a:br>
              <a:rPr lang="en-US" sz="1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After breakfast, depart for Lake Nakuru National Park. Arrive for check in, lunch, afternoon game drive, dinner and overnight at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</a:rPr>
              <a:t>Sarova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 Lion Hill Game Lodge. (BLD)</a:t>
            </a:r>
            <a:br>
              <a:rPr lang="en-US" sz="1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•Hotel: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</a:rPr>
              <a:t>Sarova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 Lion Hill Game Lodge. (BLD)</a:t>
            </a:r>
            <a:br>
              <a:rPr lang="en-US" sz="1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•Meals: Breakfast, Lunch, Dinner (BLD)</a:t>
            </a:r>
            <a:br>
              <a:rPr lang="en-US" sz="1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 •Distance: 156.9 km (97.1 miles)</a:t>
            </a:r>
            <a:br>
              <a:rPr lang="en-US" sz="1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•Drive Time: Approximately 3 hour and 18 minutes</a:t>
            </a:r>
            <a:endParaRPr lang="en-US" sz="1800" dirty="0"/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42230E8A-43C4-4607-998C-27B414E6CFF5}"/>
              </a:ext>
            </a:extLst>
          </p:cNvPr>
          <p:cNvGrpSpPr/>
          <p:nvPr/>
        </p:nvGrpSpPr>
        <p:grpSpPr>
          <a:xfrm>
            <a:off x="0" y="8016875"/>
            <a:ext cx="4532630" cy="2682875"/>
            <a:chOff x="3047" y="7973567"/>
            <a:chExt cx="4532630" cy="2720340"/>
          </a:xfrm>
        </p:grpSpPr>
        <p:pic>
          <p:nvPicPr>
            <p:cNvPr id="5" name="object 4">
              <a:extLst>
                <a:ext uri="{FF2B5EF4-FFF2-40B4-BE49-F238E27FC236}">
                  <a16:creationId xmlns:a16="http://schemas.microsoft.com/office/drawing/2014/main" id="{93763928-ED6C-4FBB-83D8-9E8B6990958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7" y="7973567"/>
              <a:ext cx="4522470" cy="2720340"/>
            </a:xfrm>
            <a:prstGeom prst="rect">
              <a:avLst/>
            </a:prstGeom>
          </p:spPr>
        </p:pic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B5CF196E-946E-4081-B520-C40387BC053E}"/>
                </a:ext>
              </a:extLst>
            </p:cNvPr>
            <p:cNvSpPr/>
            <p:nvPr/>
          </p:nvSpPr>
          <p:spPr>
            <a:xfrm>
              <a:off x="2885693" y="10077450"/>
              <a:ext cx="1640205" cy="548640"/>
            </a:xfrm>
            <a:custGeom>
              <a:avLst/>
              <a:gdLst/>
              <a:ahLst/>
              <a:cxnLst/>
              <a:rect l="l" t="t" r="r" b="b"/>
              <a:pathLst>
                <a:path w="1640204" h="548640">
                  <a:moveTo>
                    <a:pt x="0" y="548639"/>
                  </a:moveTo>
                  <a:lnTo>
                    <a:pt x="1639824" y="548639"/>
                  </a:lnTo>
                  <a:lnTo>
                    <a:pt x="1639824" y="0"/>
                  </a:lnTo>
                  <a:lnTo>
                    <a:pt x="0" y="0"/>
                  </a:lnTo>
                  <a:lnTo>
                    <a:pt x="0" y="548639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8B5B6A4-D1E9-4766-9C4F-7074D2C3D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17" y="179879"/>
            <a:ext cx="7147666" cy="435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78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485726" y="10070477"/>
            <a:ext cx="1427134" cy="569298"/>
          </a:xfrm>
          <a:custGeom>
            <a:avLst/>
            <a:gdLst/>
            <a:ahLst/>
            <a:cxnLst/>
            <a:rect l="l" t="t" r="r" b="b"/>
            <a:pathLst>
              <a:path w="1659889" h="568959">
                <a:moveTo>
                  <a:pt x="1656588" y="568452"/>
                </a:moveTo>
                <a:lnTo>
                  <a:pt x="4572" y="568452"/>
                </a:lnTo>
                <a:lnTo>
                  <a:pt x="0" y="565404"/>
                </a:lnTo>
                <a:lnTo>
                  <a:pt x="0" y="4571"/>
                </a:lnTo>
                <a:lnTo>
                  <a:pt x="4572" y="0"/>
                </a:lnTo>
                <a:lnTo>
                  <a:pt x="1656588" y="0"/>
                </a:lnTo>
                <a:lnTo>
                  <a:pt x="1659636" y="4571"/>
                </a:lnTo>
                <a:lnTo>
                  <a:pt x="1659636" y="10668"/>
                </a:lnTo>
                <a:lnTo>
                  <a:pt x="19812" y="10668"/>
                </a:lnTo>
                <a:lnTo>
                  <a:pt x="10668" y="19812"/>
                </a:lnTo>
                <a:lnTo>
                  <a:pt x="19812" y="19812"/>
                </a:lnTo>
                <a:lnTo>
                  <a:pt x="19812" y="548640"/>
                </a:lnTo>
                <a:lnTo>
                  <a:pt x="10668" y="548640"/>
                </a:lnTo>
                <a:lnTo>
                  <a:pt x="19812" y="559308"/>
                </a:lnTo>
                <a:lnTo>
                  <a:pt x="1659636" y="559308"/>
                </a:lnTo>
                <a:lnTo>
                  <a:pt x="1659636" y="565404"/>
                </a:lnTo>
                <a:lnTo>
                  <a:pt x="1656588" y="568452"/>
                </a:lnTo>
                <a:close/>
              </a:path>
              <a:path w="1659889" h="568959">
                <a:moveTo>
                  <a:pt x="19812" y="19812"/>
                </a:moveTo>
                <a:lnTo>
                  <a:pt x="10668" y="19812"/>
                </a:lnTo>
                <a:lnTo>
                  <a:pt x="19812" y="10668"/>
                </a:lnTo>
                <a:lnTo>
                  <a:pt x="19812" y="19812"/>
                </a:lnTo>
                <a:close/>
              </a:path>
              <a:path w="1659889" h="568959">
                <a:moveTo>
                  <a:pt x="1639824" y="19812"/>
                </a:moveTo>
                <a:lnTo>
                  <a:pt x="19812" y="19812"/>
                </a:lnTo>
                <a:lnTo>
                  <a:pt x="19812" y="10668"/>
                </a:lnTo>
                <a:lnTo>
                  <a:pt x="1639824" y="10668"/>
                </a:lnTo>
                <a:lnTo>
                  <a:pt x="1639824" y="19812"/>
                </a:lnTo>
                <a:close/>
              </a:path>
              <a:path w="1659889" h="568959">
                <a:moveTo>
                  <a:pt x="1639824" y="559308"/>
                </a:moveTo>
                <a:lnTo>
                  <a:pt x="1639824" y="10668"/>
                </a:lnTo>
                <a:lnTo>
                  <a:pt x="1650492" y="19812"/>
                </a:lnTo>
                <a:lnTo>
                  <a:pt x="1659636" y="19812"/>
                </a:lnTo>
                <a:lnTo>
                  <a:pt x="1659636" y="548640"/>
                </a:lnTo>
                <a:lnTo>
                  <a:pt x="1650492" y="548640"/>
                </a:lnTo>
                <a:lnTo>
                  <a:pt x="1639824" y="559308"/>
                </a:lnTo>
                <a:close/>
              </a:path>
              <a:path w="1659889" h="568959">
                <a:moveTo>
                  <a:pt x="1659636" y="19812"/>
                </a:moveTo>
                <a:lnTo>
                  <a:pt x="1650492" y="19812"/>
                </a:lnTo>
                <a:lnTo>
                  <a:pt x="1639824" y="10668"/>
                </a:lnTo>
                <a:lnTo>
                  <a:pt x="1659636" y="10668"/>
                </a:lnTo>
                <a:lnTo>
                  <a:pt x="1659636" y="19812"/>
                </a:lnTo>
                <a:close/>
              </a:path>
              <a:path w="1659889" h="568959">
                <a:moveTo>
                  <a:pt x="19812" y="559308"/>
                </a:moveTo>
                <a:lnTo>
                  <a:pt x="10668" y="548640"/>
                </a:lnTo>
                <a:lnTo>
                  <a:pt x="19812" y="548640"/>
                </a:lnTo>
                <a:lnTo>
                  <a:pt x="19812" y="559308"/>
                </a:lnTo>
                <a:close/>
              </a:path>
              <a:path w="1659889" h="568959">
                <a:moveTo>
                  <a:pt x="1639824" y="559308"/>
                </a:moveTo>
                <a:lnTo>
                  <a:pt x="19812" y="559308"/>
                </a:lnTo>
                <a:lnTo>
                  <a:pt x="19812" y="548640"/>
                </a:lnTo>
                <a:lnTo>
                  <a:pt x="1639824" y="548640"/>
                </a:lnTo>
                <a:lnTo>
                  <a:pt x="1639824" y="559308"/>
                </a:lnTo>
                <a:close/>
              </a:path>
              <a:path w="1659889" h="568959">
                <a:moveTo>
                  <a:pt x="1659636" y="559308"/>
                </a:moveTo>
                <a:lnTo>
                  <a:pt x="1639824" y="559308"/>
                </a:lnTo>
                <a:lnTo>
                  <a:pt x="1650492" y="548640"/>
                </a:lnTo>
                <a:lnTo>
                  <a:pt x="1659636" y="548640"/>
                </a:lnTo>
                <a:lnTo>
                  <a:pt x="1659636" y="5593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3"/>
          <p:cNvGrpSpPr/>
          <p:nvPr/>
        </p:nvGrpSpPr>
        <p:grpSpPr>
          <a:xfrm>
            <a:off x="0" y="7979410"/>
            <a:ext cx="4532630" cy="2720340"/>
            <a:chOff x="3047" y="7973567"/>
            <a:chExt cx="4532630" cy="2720340"/>
          </a:xfrm>
        </p:grpSpPr>
        <p:pic>
          <p:nvPicPr>
            <p:cNvPr id="9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7" y="7973567"/>
              <a:ext cx="4522470" cy="2720340"/>
            </a:xfrm>
            <a:prstGeom prst="rect">
              <a:avLst/>
            </a:prstGeom>
          </p:spPr>
        </p:pic>
        <p:sp>
          <p:nvSpPr>
            <p:cNvPr id="10" name="object 5"/>
            <p:cNvSpPr/>
            <p:nvPr/>
          </p:nvSpPr>
          <p:spPr>
            <a:xfrm>
              <a:off x="2885693" y="10077450"/>
              <a:ext cx="1640205" cy="548640"/>
            </a:xfrm>
            <a:custGeom>
              <a:avLst/>
              <a:gdLst/>
              <a:ahLst/>
              <a:cxnLst/>
              <a:rect l="l" t="t" r="r" b="b"/>
              <a:pathLst>
                <a:path w="1640204" h="548640">
                  <a:moveTo>
                    <a:pt x="0" y="548639"/>
                  </a:moveTo>
                  <a:lnTo>
                    <a:pt x="1639824" y="548639"/>
                  </a:lnTo>
                  <a:lnTo>
                    <a:pt x="1639824" y="0"/>
                  </a:lnTo>
                  <a:lnTo>
                    <a:pt x="0" y="0"/>
                  </a:lnTo>
                  <a:lnTo>
                    <a:pt x="0" y="548639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26847" y="5578475"/>
            <a:ext cx="6902805" cy="2492990"/>
          </a:xfrm>
        </p:spPr>
        <p:txBody>
          <a:bodyPr/>
          <a:lstStyle/>
          <a:p>
            <a:r>
              <a:rPr lang="en-US" sz="1800" dirty="0"/>
              <a:t>Day 3: Lake Nakuru – Lake Naivasha </a:t>
            </a: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• Activity: 06:00hrs Early Morning, 09:00hrs After breakfast, depart </a:t>
            </a:r>
            <a:r>
              <a:rPr lang="en-US" sz="1800" dirty="0" err="1"/>
              <a:t>enroute</a:t>
            </a:r>
            <a:r>
              <a:rPr lang="en-US" sz="1800" dirty="0"/>
              <a:t> with a game drive to Lake Naivasha. dinner and overnight at LNCC. </a:t>
            </a:r>
            <a:br>
              <a:rPr lang="en-US" sz="1800" dirty="0"/>
            </a:br>
            <a:r>
              <a:rPr lang="en-US" sz="1800" dirty="0"/>
              <a:t>•Meals: Breakfast, Lunch, Dinner (BLD) </a:t>
            </a:r>
            <a:br>
              <a:rPr lang="en-US" sz="1800" dirty="0"/>
            </a:br>
            <a:r>
              <a:rPr lang="en-US" sz="1800" dirty="0"/>
              <a:t>•Distance: 70.9 km (43.9 miles) </a:t>
            </a:r>
            <a:br>
              <a:rPr lang="en-US" sz="1800" dirty="0"/>
            </a:br>
            <a:r>
              <a:rPr lang="en-US" sz="1800" dirty="0"/>
              <a:t>•Drive Time: Approximately 1 hour and 29 minutes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59801E-2590-4918-827D-CDDA5E445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17" y="179879"/>
            <a:ext cx="7147666" cy="43592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399307" y="7605711"/>
            <a:ext cx="793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7" name="object 3"/>
          <p:cNvGrpSpPr/>
          <p:nvPr/>
        </p:nvGrpSpPr>
        <p:grpSpPr>
          <a:xfrm>
            <a:off x="0" y="7979410"/>
            <a:ext cx="4532630" cy="2720340"/>
            <a:chOff x="3047" y="7973567"/>
            <a:chExt cx="4532630" cy="2720340"/>
          </a:xfrm>
        </p:grpSpPr>
        <p:pic>
          <p:nvPicPr>
            <p:cNvPr id="8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7" y="7973567"/>
              <a:ext cx="4522470" cy="2720340"/>
            </a:xfrm>
            <a:prstGeom prst="rect">
              <a:avLst/>
            </a:prstGeom>
          </p:spPr>
        </p:pic>
        <p:sp>
          <p:nvSpPr>
            <p:cNvPr id="9" name="object 5"/>
            <p:cNvSpPr/>
            <p:nvPr/>
          </p:nvSpPr>
          <p:spPr>
            <a:xfrm>
              <a:off x="2885693" y="10077450"/>
              <a:ext cx="1640205" cy="548640"/>
            </a:xfrm>
            <a:custGeom>
              <a:avLst/>
              <a:gdLst/>
              <a:ahLst/>
              <a:cxnLst/>
              <a:rect l="l" t="t" r="r" b="b"/>
              <a:pathLst>
                <a:path w="1640204" h="548640">
                  <a:moveTo>
                    <a:pt x="0" y="548639"/>
                  </a:moveTo>
                  <a:lnTo>
                    <a:pt x="1639824" y="548639"/>
                  </a:lnTo>
                  <a:lnTo>
                    <a:pt x="1639824" y="0"/>
                  </a:lnTo>
                  <a:lnTo>
                    <a:pt x="0" y="0"/>
                  </a:lnTo>
                  <a:lnTo>
                    <a:pt x="0" y="548639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26847" y="5213511"/>
            <a:ext cx="6902805" cy="2215991"/>
          </a:xfrm>
        </p:spPr>
        <p:txBody>
          <a:bodyPr/>
          <a:lstStyle/>
          <a:p>
            <a:r>
              <a:rPr lang="en-US" sz="1800" dirty="0"/>
              <a:t>Day 4: Masai Mara National Reserve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• Activity: After breakfast, depart for Masai Mara National Reserve. Check-in, lunch, afternoon game drive. </a:t>
            </a:r>
            <a:br>
              <a:rPr lang="en-US" sz="1800" dirty="0"/>
            </a:br>
            <a:r>
              <a:rPr lang="en-US" sz="1800" dirty="0"/>
              <a:t>•Hotel: </a:t>
            </a:r>
            <a:r>
              <a:rPr lang="en-US" sz="1800" dirty="0" err="1"/>
              <a:t>Keekorok</a:t>
            </a:r>
            <a:r>
              <a:rPr lang="en-US" sz="1800" dirty="0"/>
              <a:t> Lodge </a:t>
            </a:r>
            <a:br>
              <a:rPr lang="en-US" sz="1800" dirty="0"/>
            </a:br>
            <a:r>
              <a:rPr lang="en-US" sz="1800" dirty="0"/>
              <a:t>•Meals: Breakfast, Lunch, Dinner (BLD) </a:t>
            </a:r>
            <a:br>
              <a:rPr lang="en-US" sz="1800" dirty="0"/>
            </a:br>
            <a:r>
              <a:rPr lang="en-US" sz="1800" dirty="0"/>
              <a:t>•Distance: 210 km (130 miles) </a:t>
            </a:r>
            <a:br>
              <a:rPr lang="en-US" sz="1800" dirty="0"/>
            </a:br>
            <a:r>
              <a:rPr lang="en-US" sz="1800" dirty="0"/>
              <a:t>•Drive Time: Approximately 3 hours and 26 minutes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D347D9-2656-4A24-8B1B-B2B941EF2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76" y="244475"/>
            <a:ext cx="7212948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399307" y="7605711"/>
            <a:ext cx="793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5" name="object 3"/>
          <p:cNvGrpSpPr/>
          <p:nvPr/>
        </p:nvGrpSpPr>
        <p:grpSpPr>
          <a:xfrm>
            <a:off x="0" y="7979410"/>
            <a:ext cx="4532630" cy="2720340"/>
            <a:chOff x="3047" y="7973567"/>
            <a:chExt cx="4532630" cy="2720340"/>
          </a:xfrm>
        </p:grpSpPr>
        <p:pic>
          <p:nvPicPr>
            <p:cNvPr id="8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7" y="7973567"/>
              <a:ext cx="4522470" cy="2720340"/>
            </a:xfrm>
            <a:prstGeom prst="rect">
              <a:avLst/>
            </a:prstGeom>
          </p:spPr>
        </p:pic>
        <p:sp>
          <p:nvSpPr>
            <p:cNvPr id="9" name="object 5"/>
            <p:cNvSpPr/>
            <p:nvPr/>
          </p:nvSpPr>
          <p:spPr>
            <a:xfrm>
              <a:off x="2885693" y="10077450"/>
              <a:ext cx="1640205" cy="548640"/>
            </a:xfrm>
            <a:custGeom>
              <a:avLst/>
              <a:gdLst/>
              <a:ahLst/>
              <a:cxnLst/>
              <a:rect l="l" t="t" r="r" b="b"/>
              <a:pathLst>
                <a:path w="1640204" h="548640">
                  <a:moveTo>
                    <a:pt x="0" y="548639"/>
                  </a:moveTo>
                  <a:lnTo>
                    <a:pt x="1639824" y="548639"/>
                  </a:lnTo>
                  <a:lnTo>
                    <a:pt x="1639824" y="0"/>
                  </a:lnTo>
                  <a:lnTo>
                    <a:pt x="0" y="0"/>
                  </a:lnTo>
                  <a:lnTo>
                    <a:pt x="0" y="548639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26847" y="5213511"/>
            <a:ext cx="6902805" cy="2215991"/>
          </a:xfrm>
        </p:spPr>
        <p:txBody>
          <a:bodyPr/>
          <a:lstStyle/>
          <a:p>
            <a:r>
              <a:rPr lang="en-US" sz="1800" dirty="0"/>
              <a:t>Day 5 and 6: Masai Mara Game Drive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• Activity: After breakfast, depart with picnic lunch for a full-day game drive around the Mara circuit OR morning and afternoon game drive. </a:t>
            </a:r>
            <a:br>
              <a:rPr lang="en-US" sz="1800" dirty="0"/>
            </a:br>
            <a:r>
              <a:rPr lang="en-US" sz="1800" dirty="0"/>
              <a:t>•Hotel: </a:t>
            </a:r>
            <a:r>
              <a:rPr lang="en-US" sz="1800" dirty="0" err="1"/>
              <a:t>Keekorok</a:t>
            </a:r>
            <a:r>
              <a:rPr lang="en-US" sz="1800" dirty="0"/>
              <a:t> Lodge </a:t>
            </a:r>
            <a:br>
              <a:rPr lang="en-US" sz="1800" dirty="0"/>
            </a:br>
            <a:r>
              <a:rPr lang="en-US" sz="1800" dirty="0"/>
              <a:t>•Meals: Breakfast, Lunch, Dinner (BLD) </a:t>
            </a:r>
            <a:br>
              <a:rPr lang="en-US" sz="1800" dirty="0"/>
            </a:br>
            <a:r>
              <a:rPr lang="en-US" sz="1800" dirty="0"/>
              <a:t>•Distance: 100 km (62 miles) </a:t>
            </a:r>
            <a:br>
              <a:rPr lang="en-US" sz="1800" dirty="0"/>
            </a:br>
            <a:r>
              <a:rPr lang="en-US" sz="1800" dirty="0"/>
              <a:t>•Drive Time: 2 to 5 hours (depending on game drive itinerary)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4660BD-76CB-4B63-98D5-74E9F8309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5" y="227207"/>
            <a:ext cx="7285070" cy="4079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6524" y="0"/>
            <a:ext cx="6047232" cy="627583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296411" y="10061448"/>
            <a:ext cx="1659889" cy="568960"/>
            <a:chOff x="3296411" y="10061448"/>
            <a:chExt cx="1659889" cy="5689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6317" y="10071354"/>
              <a:ext cx="1639824" cy="5486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306317" y="10071354"/>
              <a:ext cx="1640205" cy="548640"/>
            </a:xfrm>
            <a:custGeom>
              <a:avLst/>
              <a:gdLst/>
              <a:ahLst/>
              <a:cxnLst/>
              <a:rect l="l" t="t" r="r" b="b"/>
              <a:pathLst>
                <a:path w="1640204" h="548640">
                  <a:moveTo>
                    <a:pt x="0" y="548640"/>
                  </a:moveTo>
                  <a:lnTo>
                    <a:pt x="1639824" y="548640"/>
                  </a:lnTo>
                  <a:lnTo>
                    <a:pt x="1639824" y="0"/>
                  </a:lnTo>
                  <a:lnTo>
                    <a:pt x="0" y="0"/>
                  </a:lnTo>
                  <a:lnTo>
                    <a:pt x="0" y="548640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7" y="7973567"/>
            <a:ext cx="3025140" cy="272034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26847" y="6043465"/>
            <a:ext cx="6902805" cy="1938992"/>
          </a:xfrm>
        </p:spPr>
        <p:txBody>
          <a:bodyPr/>
          <a:lstStyle/>
          <a:p>
            <a:r>
              <a:rPr lang="en-US" sz="1800" dirty="0"/>
              <a:t>Day 7: Return to Nairobi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• Activity: After breakfast, depart for Nairobi and arrive in time for lunch. </a:t>
            </a:r>
            <a:br>
              <a:rPr lang="en-US" sz="1800" dirty="0"/>
            </a:br>
            <a:r>
              <a:rPr lang="en-US" sz="1800" dirty="0"/>
              <a:t>•Meals: Breakfast Only (BB) </a:t>
            </a:r>
            <a:br>
              <a:rPr lang="en-US" sz="1800" dirty="0"/>
            </a:br>
            <a:r>
              <a:rPr lang="en-US" sz="1800" dirty="0"/>
              <a:t>•Distance: 228 km (141 miles) </a:t>
            </a:r>
            <a:br>
              <a:rPr lang="en-US" sz="1800" dirty="0"/>
            </a:br>
            <a:r>
              <a:rPr lang="en-US" sz="1800" dirty="0"/>
              <a:t>•Drive Time: Approximately 4 hours and 13 minutes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F565A1-8CFB-4C20-AA47-1EC20A9055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650" y="139173"/>
            <a:ext cx="7264050" cy="414390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7556500" cy="10694035"/>
          </a:xfrm>
          <a:custGeom>
            <a:avLst/>
            <a:gdLst/>
            <a:ahLst/>
            <a:cxnLst/>
            <a:rect l="l" t="t" r="r" b="b"/>
            <a:pathLst>
              <a:path w="7556500" h="10694035">
                <a:moveTo>
                  <a:pt x="7555992" y="0"/>
                </a:moveTo>
                <a:lnTo>
                  <a:pt x="0" y="0"/>
                </a:lnTo>
                <a:lnTo>
                  <a:pt x="0" y="10693908"/>
                </a:lnTo>
                <a:lnTo>
                  <a:pt x="7555992" y="10693908"/>
                </a:lnTo>
                <a:lnTo>
                  <a:pt x="7555992" y="0"/>
                </a:lnTo>
                <a:close/>
              </a:path>
            </a:pathLst>
          </a:custGeom>
          <a:solidFill>
            <a:srgbClr val="2C3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3079" y="434529"/>
            <a:ext cx="52747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125" dirty="0">
                <a:solidFill>
                  <a:srgbClr val="F79546"/>
                </a:solidFill>
                <a:latin typeface="Tahoma"/>
                <a:cs typeface="Tahoma"/>
              </a:rPr>
              <a:t>BELOW RATES APPLICABLE FOR 20 PAX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7" y="7973567"/>
            <a:ext cx="3025140" cy="272034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296412" y="10061448"/>
            <a:ext cx="1659889" cy="568960"/>
            <a:chOff x="3296411" y="10061448"/>
            <a:chExt cx="1659889" cy="5689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6317" y="10071354"/>
              <a:ext cx="1639824" cy="5486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306317" y="10071354"/>
              <a:ext cx="1640205" cy="548640"/>
            </a:xfrm>
            <a:custGeom>
              <a:avLst/>
              <a:gdLst/>
              <a:ahLst/>
              <a:cxnLst/>
              <a:rect l="l" t="t" r="r" b="b"/>
              <a:pathLst>
                <a:path w="1640204" h="548640">
                  <a:moveTo>
                    <a:pt x="0" y="548640"/>
                  </a:moveTo>
                  <a:lnTo>
                    <a:pt x="1639824" y="548640"/>
                  </a:lnTo>
                  <a:lnTo>
                    <a:pt x="1639824" y="0"/>
                  </a:lnTo>
                  <a:lnTo>
                    <a:pt x="0" y="0"/>
                  </a:lnTo>
                  <a:lnTo>
                    <a:pt x="0" y="548640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1752" y="1101858"/>
            <a:ext cx="6952488" cy="318121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3050" y="1158875"/>
            <a:ext cx="7010400" cy="3124200"/>
          </a:xfrm>
          <a:prstGeom prst="rect">
            <a:avLst/>
          </a:prstGeom>
        </p:spPr>
      </p:pic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304130"/>
              </p:ext>
            </p:extLst>
          </p:nvPr>
        </p:nvGraphicFramePr>
        <p:xfrm>
          <a:off x="304302" y="1185503"/>
          <a:ext cx="6934200" cy="21831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8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8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0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 marL="0" marR="0" marT="65404" marB="0">
                    <a:lnL w="9525">
                      <a:solidFill>
                        <a:srgbClr val="F69240"/>
                      </a:solidFill>
                      <a:prstDash val="solid"/>
                    </a:lnL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en-US" sz="1800" b="1" spc="-1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Peak</a:t>
                      </a:r>
                      <a:endParaRPr lang="en-US" sz="1800" dirty="0">
                        <a:latin typeface="+mn-lt"/>
                        <a:cs typeface="Calibri"/>
                      </a:endParaRPr>
                    </a:p>
                  </a:txBody>
                  <a:tcPr marL="0" marR="0" marT="65404" marB="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en-US"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 Peak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 marL="0" marR="0" marT="65404" marB="0">
                    <a:lnR w="9525">
                      <a:solidFill>
                        <a:srgbClr val="F69240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30480" marB="0">
                    <a:lnL w="9525">
                      <a:solidFill>
                        <a:srgbClr val="F69240"/>
                      </a:solidFill>
                      <a:prstDash val="solid"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30480" marB="0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30480" marB="0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5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9525">
                      <a:solidFill>
                        <a:srgbClr val="F69240"/>
                      </a:solidFill>
                      <a:prstDash val="solid"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31115" marB="0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31115" marB="0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6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64"/>
                        </a:spcBef>
                      </a:pPr>
                      <a:r>
                        <a:rPr lang="en-US" sz="1800" b="1" spc="-45" dirty="0">
                          <a:latin typeface="Calibri"/>
                          <a:cs typeface="Calibri"/>
                        </a:rPr>
                        <a:t>PER PERSON </a:t>
                      </a:r>
                      <a:r>
                        <a:rPr lang="en-US" sz="1800" b="1" spc="-20" dirty="0">
                          <a:latin typeface="Calibri"/>
                          <a:cs typeface="Calibri"/>
                        </a:rPr>
                        <a:t>COST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 marL="0" marR="0" marT="211454" marB="0">
                    <a:lnL w="9525">
                      <a:solidFill>
                        <a:srgbClr val="F69240"/>
                      </a:solidFill>
                      <a:prstDash val="solid"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</a:t>
                      </a:r>
                    </a:p>
                    <a:p>
                      <a:r>
                        <a:rPr lang="en-US" dirty="0"/>
                        <a:t>      </a:t>
                      </a:r>
                      <a:r>
                        <a:rPr lang="en-US" b="1" dirty="0"/>
                        <a:t>USD 2999 + 5% GST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     </a:t>
                      </a:r>
                      <a:r>
                        <a:rPr lang="en-US" b="1"/>
                        <a:t>USD 1550 </a:t>
                      </a:r>
                      <a:r>
                        <a:rPr lang="en-US" b="1" dirty="0"/>
                        <a:t>+ 5% GST</a:t>
                      </a:r>
                    </a:p>
                  </a:txBody>
                  <a:tcPr marL="0" marR="0" marT="210820" marB="0">
                    <a:lnL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69240"/>
                      </a:solidFill>
                      <a:prstDash val="solid"/>
                    </a:lnR>
                    <a:lnT w="9525" cap="flat" cmpd="sng" algn="ctr">
                      <a:solidFill>
                        <a:srgbClr val="F6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F6924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501650" y="4664075"/>
            <a:ext cx="6397625" cy="3659656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40"/>
              </a:spcBef>
            </a:pP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spc="300" dirty="0">
                <a:solidFill>
                  <a:srgbClr val="FFFF00"/>
                </a:solidFill>
                <a:latin typeface="Times New Roman"/>
                <a:cs typeface="Times New Roman"/>
              </a:rPr>
              <a:t>MEALS</a:t>
            </a:r>
            <a:r>
              <a:rPr lang="en-US" sz="2400" b="1" spc="300" dirty="0">
                <a:solidFill>
                  <a:srgbClr val="FFFF00"/>
                </a:solidFill>
                <a:latin typeface="Times New Roman"/>
                <a:cs typeface="Times New Roman"/>
              </a:rPr>
              <a:t>:AP</a:t>
            </a:r>
            <a:endParaRPr lang="en-US" sz="2000" b="1" spc="30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spc="300" dirty="0">
                <a:solidFill>
                  <a:srgbClr val="FFFF00"/>
                </a:solidFill>
                <a:latin typeface="Times New Roman"/>
                <a:cs typeface="Times New Roman"/>
              </a:rPr>
              <a:t>VEHICLE</a:t>
            </a:r>
            <a:r>
              <a:rPr lang="en-US" sz="2400" b="1" spc="300" dirty="0">
                <a:solidFill>
                  <a:srgbClr val="FFFF00"/>
                </a:solidFill>
                <a:latin typeface="Times New Roman"/>
                <a:cs typeface="Times New Roman"/>
              </a:rPr>
              <a:t>:JEEP/VAN(</a:t>
            </a:r>
            <a:r>
              <a:rPr lang="en-US" sz="1400" b="1" spc="300" dirty="0">
                <a:solidFill>
                  <a:srgbClr val="FFFF00"/>
                </a:solidFill>
                <a:latin typeface="Times New Roman"/>
                <a:cs typeface="Times New Roman"/>
              </a:rPr>
              <a:t>AS PER AVAILABILITY</a:t>
            </a:r>
            <a:r>
              <a:rPr lang="en-US" sz="2400" b="1" spc="300" dirty="0">
                <a:solidFill>
                  <a:srgbClr val="FFFF00"/>
                </a:solidFill>
                <a:latin typeface="Times New Roman"/>
                <a:cs typeface="Times New Roman"/>
              </a:rPr>
              <a:t>)</a:t>
            </a:r>
            <a:endParaRPr lang="en-US" sz="2000" b="1" spc="30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lang="en-US"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CHILD</a:t>
            </a:r>
            <a:r>
              <a:rPr lang="en-US" sz="2000" b="1" spc="-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BETWEEN</a:t>
            </a:r>
            <a:r>
              <a:rPr lang="en-US" sz="2000" b="1" spc="-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6-</a:t>
            </a:r>
            <a:r>
              <a:rPr lang="en-US"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10</a:t>
            </a:r>
            <a:r>
              <a:rPr lang="en-US" sz="2000" b="1" spc="-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YEARS</a:t>
            </a:r>
            <a:r>
              <a:rPr lang="en-US" sz="2000" b="1" spc="-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WILL</a:t>
            </a:r>
            <a:r>
              <a:rPr lang="en-US" sz="20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CHARGES</a:t>
            </a:r>
            <a:r>
              <a:rPr lang="en-US" sz="20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25" dirty="0">
                <a:solidFill>
                  <a:srgbClr val="FFFF00"/>
                </a:solidFill>
                <a:latin typeface="Times New Roman"/>
                <a:cs typeface="Times New Roman"/>
              </a:rPr>
              <a:t>50%</a:t>
            </a:r>
            <a:endParaRPr lang="en-US"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ESSENTIALS: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43840">
              <a:lnSpc>
                <a:spcPct val="111100"/>
              </a:lnSpc>
              <a:spcBef>
                <a:spcPts val="5"/>
              </a:spcBef>
            </a:pPr>
            <a:r>
              <a:rPr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personal items to be carried include, feather jacket &amp; heavy woolens during</a:t>
            </a:r>
            <a:r>
              <a:rPr lang="en-IN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winter </a:t>
            </a:r>
            <a:r>
              <a:rPr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light woolens during summer, walking boots, rain proof jackets during monsoon, torch, spare batteries, water-flask, cold cream, personal medicines &amp; Sunglasses. Guests are advised to bring heavy woolen clothes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</TotalTime>
  <Words>1544</Words>
  <Application>Microsoft Office PowerPoint</Application>
  <PresentationFormat>Custom</PresentationFormat>
  <Paragraphs>88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MT</vt:lpstr>
      <vt:lpstr>Calibri</vt:lpstr>
      <vt:lpstr>Segoe UI</vt:lpstr>
      <vt:lpstr>Tahoma</vt:lpstr>
      <vt:lpstr>Times New Roman</vt:lpstr>
      <vt:lpstr>Office Theme</vt:lpstr>
      <vt:lpstr>PowerPoint Presentation</vt:lpstr>
      <vt:lpstr>Masai Mara 6N,7 Days</vt:lpstr>
      <vt:lpstr>Day 1: Arrival in Nairobi   •Activity: Arrive at JKIA, meet for a pre-safari briefing.  •Transfer: Private transfer to your hotel for overnight stay.  •Hotel: Ibis Hotel  •Meals: Breakfast Only (BB)  •Distance: 20.5 km (12.6 miles)  •Drive Time: Approximately 30 minutes </vt:lpstr>
      <vt:lpstr>Day 2: Lake Nakuru  Activity:  After breakfast, depart for Lake Nakuru National Park. Arrive for check in, lunch, afternoon game drive, dinner and overnight at Sarova Lion Hill Game Lodge. (BLD) •Hotel: Sarova Lion Hill Game Lodge. (BLD) •Meals: Breakfast, Lunch, Dinner (BLD)  •Distance: 156.9 km (97.1 miles) •Drive Time: Approximately 3 hour and 18 minutes</vt:lpstr>
      <vt:lpstr>Day 3: Lake Nakuru – Lake Naivasha    • Activity: 06:00hrs Early Morning, 09:00hrs After breakfast, depart enroute with a game drive to Lake Naivasha. dinner and overnight at LNCC.  •Meals: Breakfast, Lunch, Dinner (BLD)  •Distance: 70.9 km (43.9 miles)  •Drive Time: Approximately 1 hour and 29 minutes</vt:lpstr>
      <vt:lpstr>Day 4: Masai Mara National Reserve  • Activity: After breakfast, depart for Masai Mara National Reserve. Check-in, lunch, afternoon game drive.  •Hotel: Keekorok Lodge  •Meals: Breakfast, Lunch, Dinner (BLD)  •Distance: 210 km (130 miles)  •Drive Time: Approximately 3 hours and 26 minutes</vt:lpstr>
      <vt:lpstr>Day 5 and 6: Masai Mara Game Drive  • Activity: After breakfast, depart with picnic lunch for a full-day game drive around the Mara circuit OR morning and afternoon game drive.  •Hotel: Keekorok Lodge  •Meals: Breakfast, Lunch, Dinner (BLD)  •Distance: 100 km (62 miles)  •Drive Time: 2 to 5 hours (depending on game drive itinerary)</vt:lpstr>
      <vt:lpstr>Day 7: Return to Nairobi  • Activity: After breakfast, depart for Nairobi and arrive in time for lunch.  •Meals: Breakfast Only (BB)  •Distance: 228 km (141 miles)  •Drive Time: Approximately 4 hours and 13 minutes</vt:lpstr>
      <vt:lpstr>BELOW RATES APPLICABLE FOR 20 PAX</vt:lpstr>
      <vt:lpstr>TERMS &amp; CONDITIONS</vt:lpstr>
      <vt:lpstr>PowerPoint Presentation</vt:lpstr>
      <vt:lpstr>PowerPoint Presentation</vt:lpstr>
      <vt:lpstr>WHY HODOPHILIA HOLIDAYS ?</vt:lpstr>
      <vt:lpstr>PowerPoint Presentation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</dc:title>
  <dc:creator>DELL</dc:creator>
  <cp:lastModifiedBy>DELL</cp:lastModifiedBy>
  <cp:revision>46</cp:revision>
  <cp:lastPrinted>2024-12-27T12:09:19Z</cp:lastPrinted>
  <dcterms:created xsi:type="dcterms:W3CDTF">2024-12-27T09:03:52Z</dcterms:created>
  <dcterms:modified xsi:type="dcterms:W3CDTF">2025-04-12T12:21:00Z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2024-12-27T00:00:00Z</vt:filetime>
  </property>
  <property fmtid="{D5CDD505-2E9C-101B-9397-08002B2CF9AE}" pid="5" name="Producer">
    <vt:lpwstr>Microsoft® PowerPoint® 2013</vt:lpwstr>
  </property>
</Properties>
</file>