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284" r:id="rId4"/>
    <p:sldId id="285" r:id="rId5"/>
    <p:sldId id="286" r:id="rId6"/>
    <p:sldId id="277" r:id="rId7"/>
    <p:sldId id="278" r:id="rId8"/>
    <p:sldId id="279" r:id="rId9"/>
    <p:sldId id="280" r:id="rId10"/>
    <p:sldId id="281" r:id="rId11"/>
    <p:sldId id="282" r:id="rId12"/>
    <p:sldId id="287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32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6F8F-AFF2-4377-8292-6BD2198EF711}" type="datetimeFigureOut">
              <a:rPr lang="en-IN" smtClean="0"/>
              <a:pPr/>
              <a:t>22-03-2025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7EE6-4B52-4290-8838-6663D0D2F2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54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507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44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77EE6-4B52-4290-8838-6663D0D2F265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442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1545" y="9700643"/>
            <a:ext cx="453440" cy="818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36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847" y="397839"/>
            <a:ext cx="6902805" cy="18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3039" y="2386260"/>
            <a:ext cx="4813934" cy="685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dophiliaholidays@gmail.com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image" Target="../media/image20.png"/><Relationship Id="rId9" Type="http://schemas.openxmlformats.org/officeDocument/2006/relationships/hyperlink" Target="http://hodophiliaholiday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10694035"/>
            <a:chOff x="0" y="0"/>
            <a:chExt cx="7553325" cy="10694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2944" cy="106939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5904" y="807719"/>
              <a:ext cx="6049010" cy="9128760"/>
            </a:xfrm>
            <a:custGeom>
              <a:avLst/>
              <a:gdLst/>
              <a:ahLst/>
              <a:cxnLst/>
              <a:rect l="l" t="t" r="r" b="b"/>
              <a:pathLst>
                <a:path w="6049009" h="9128760">
                  <a:moveTo>
                    <a:pt x="0" y="9128760"/>
                  </a:moveTo>
                  <a:lnTo>
                    <a:pt x="6048756" y="9128760"/>
                  </a:lnTo>
                  <a:lnTo>
                    <a:pt x="6048756" y="0"/>
                  </a:lnTo>
                  <a:lnTo>
                    <a:pt x="0" y="0"/>
                  </a:lnTo>
                  <a:lnTo>
                    <a:pt x="0" y="9128760"/>
                  </a:lnTo>
                  <a:close/>
                </a:path>
              </a:pathLst>
            </a:custGeom>
            <a:ln w="67056">
              <a:solidFill>
                <a:srgbClr val="F6A6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4" y="807719"/>
              <a:ext cx="6049010" cy="1431290"/>
            </a:xfrm>
            <a:custGeom>
              <a:avLst/>
              <a:gdLst/>
              <a:ahLst/>
              <a:cxnLst/>
              <a:rect l="l" t="t" r="r" b="b"/>
              <a:pathLst>
                <a:path w="6049009" h="1431289">
                  <a:moveTo>
                    <a:pt x="6020181" y="0"/>
                  </a:moveTo>
                  <a:lnTo>
                    <a:pt x="28575" y="0"/>
                  </a:lnTo>
                  <a:lnTo>
                    <a:pt x="17455" y="2250"/>
                  </a:lnTo>
                  <a:lnTo>
                    <a:pt x="8372" y="8382"/>
                  </a:lnTo>
                  <a:lnTo>
                    <a:pt x="2246" y="17466"/>
                  </a:lnTo>
                  <a:lnTo>
                    <a:pt x="0" y="28575"/>
                  </a:lnTo>
                  <a:lnTo>
                    <a:pt x="0" y="1402461"/>
                  </a:lnTo>
                  <a:lnTo>
                    <a:pt x="2246" y="1413569"/>
                  </a:lnTo>
                  <a:lnTo>
                    <a:pt x="8372" y="1422654"/>
                  </a:lnTo>
                  <a:lnTo>
                    <a:pt x="17455" y="1428785"/>
                  </a:lnTo>
                  <a:lnTo>
                    <a:pt x="28575" y="1431036"/>
                  </a:lnTo>
                  <a:lnTo>
                    <a:pt x="6020181" y="1431036"/>
                  </a:lnTo>
                  <a:lnTo>
                    <a:pt x="6031289" y="1428785"/>
                  </a:lnTo>
                  <a:lnTo>
                    <a:pt x="6040374" y="1422654"/>
                  </a:lnTo>
                  <a:lnTo>
                    <a:pt x="6046505" y="1413569"/>
                  </a:lnTo>
                  <a:lnTo>
                    <a:pt x="6048756" y="1402461"/>
                  </a:lnTo>
                  <a:lnTo>
                    <a:pt x="6048756" y="28575"/>
                  </a:lnTo>
                  <a:lnTo>
                    <a:pt x="6046505" y="17466"/>
                  </a:lnTo>
                  <a:lnTo>
                    <a:pt x="6040374" y="8382"/>
                  </a:lnTo>
                  <a:lnTo>
                    <a:pt x="6031289" y="2250"/>
                  </a:lnTo>
                  <a:lnTo>
                    <a:pt x="6020181" y="0"/>
                  </a:lnTo>
                  <a:close/>
                </a:path>
              </a:pathLst>
            </a:custGeom>
            <a:solidFill>
              <a:srgbClr val="F6A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7216" y="879347"/>
              <a:ext cx="4866132" cy="1286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603" y="7292339"/>
              <a:ext cx="818388" cy="2644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3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6: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Badrinath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Temple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Mana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Village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787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enjoy your breakfast and head off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Pilgrims after having a bath in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Tapt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Kund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have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Darshan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Badrivishal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&amp;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evening. There are other interesting sightseeing spots like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Mana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Village, Vyas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Gufa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Mata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Murti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Charan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Paduka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Bhimkund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the "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Mukh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Saraswati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River”. Later on, back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or Proceed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for your next stay.  Enjoy an overnight stay and dinner at the hotel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</p:txBody>
      </p:sp>
      <p:pic>
        <p:nvPicPr>
          <p:cNvPr id="9" name="Google Shape;168;p26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496207" y="1341727"/>
            <a:ext cx="4001354" cy="7787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5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3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7: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Rishikesh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— Adventure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Activities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—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Drop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236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morning, enjoy a wholesome breakfast in the hotel and start travelling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Enjoy the activities such as Bungee Jumping and River Rafting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Shivpuri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(By Own), which is known for its river rafting activity is 9 KMS away from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Lakshman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Jhula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 In the evening, witness the Ganga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Triveni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Ghat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Come back to the same hotel, freshen up and relax, enjoy an overnight stay and dinner at the hotel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..</a:t>
            </a:r>
          </a:p>
        </p:txBody>
      </p:sp>
      <p:pic>
        <p:nvPicPr>
          <p:cNvPr id="8" name="Google Shape;214;p28"/>
          <p:cNvPicPr preferRelativeResize="0"/>
          <p:nvPr/>
        </p:nvPicPr>
        <p:blipFill rotWithShape="1">
          <a:blip r:embed="rId3" cstate="print">
            <a:alphaModFix/>
          </a:blip>
          <a:srcRect l="22947" r="22942"/>
          <a:stretch/>
        </p:blipFill>
        <p:spPr>
          <a:xfrm>
            <a:off x="3591367" y="1341728"/>
            <a:ext cx="3844346" cy="7236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2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599" y="463456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8: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Delhi Drop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6014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Wake up early in the morning and have breakfast and check out from the Hotel.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Drive to Delhi via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Delhi Railway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Staion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Airpoet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total peace to the soul by taking blessings directly from God’s home.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trip with beautiful memories…</a:t>
            </a:r>
          </a:p>
        </p:txBody>
      </p:sp>
      <p:pic>
        <p:nvPicPr>
          <p:cNvPr id="1026" name="Picture 2" descr="Delhi | History, Population, Map, &amp; Facts | Britan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49" y="1570390"/>
            <a:ext cx="3859709" cy="60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0"/>
            <a:ext cx="6047232" cy="6275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378" y="360359"/>
            <a:ext cx="40100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solidFill>
                  <a:srgbClr val="F79546"/>
                </a:solidFill>
                <a:latin typeface="Tahoma"/>
                <a:cs typeface="Tahoma"/>
              </a:rPr>
              <a:t>ACCOMODATIONS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752" y="1101852"/>
            <a:ext cx="6952488" cy="23648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651" y="996352"/>
            <a:ext cx="7098896" cy="5039323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168681"/>
              </p:ext>
            </p:extLst>
          </p:nvPr>
        </p:nvGraphicFramePr>
        <p:xfrm>
          <a:off x="120651" y="996352"/>
          <a:ext cx="7057966" cy="5078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2324"/>
                <a:gridCol w="2289427"/>
                <a:gridCol w="2706215"/>
              </a:tblGrid>
              <a:tr h="2483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DESTINATION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>
                      <a:solidFill>
                        <a:srgbClr val="F69240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STANDARD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GB" sz="1600" b="1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DELUXE HOTELS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546"/>
                    </a:solidFill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HARIDWAR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IN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NANDA RESIDENCY / SIMILAR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SPACE ARIHANT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GUPTKASHI</a:t>
                      </a: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 MANOHAR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 VELLEY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KEDARNATH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GMVN TENT / 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PIPALKOTI/JOSHIMATH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GAJRAJ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COMFORT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INN / SIMILAR 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RISHIKESH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YOG TAPOVAN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SHIVANSH INN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lang="en-GB" sz="1600" b="1" spc="-4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PERSON </a:t>
                      </a:r>
                      <a:r>
                        <a:rPr sz="16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1454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19,999/-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24,999/-</a:t>
                      </a: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082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579183" y="6768275"/>
            <a:ext cx="6397625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HELICOPTER CHARGES 10-12K  EXTRA 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BETWEEN 6-10 YEARS WILL CHARGES 50%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ESSENTIALS: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43840">
              <a:lnSpc>
                <a:spcPct val="1111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personal items to be carried include, feather jacket &amp; heavy woolens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IN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woolens during summer, walking boots, rain proof jackets during monsoon, torch, spare batteries, water-flask, cold cream, personal medicines &amp; Sunglasses. Guests are advised to bring heavy woolen clothes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" y="-128496"/>
            <a:ext cx="7555084" cy="10699750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0"/>
            <a:ext cx="6007608" cy="62346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7" y="148817"/>
            <a:ext cx="6902805" cy="867596"/>
          </a:xfrm>
          <a:prstGeom prst="rect">
            <a:avLst/>
          </a:prstGeom>
        </p:spPr>
        <p:txBody>
          <a:bodyPr vert="horz" wrap="square" lIns="0" tIns="584885" rIns="0" bIns="0" rtlCol="0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Tahoma"/>
                <a:cs typeface="Tahoma"/>
              </a:rPr>
              <a:t>TERMS</a:t>
            </a:r>
            <a:r>
              <a:rPr sz="1800" spc="-85" dirty="0">
                <a:solidFill>
                  <a:srgbClr val="F79546"/>
                </a:solidFill>
                <a:latin typeface="Tahoma"/>
                <a:cs typeface="Tahoma"/>
              </a:rPr>
              <a:t> </a:t>
            </a:r>
            <a:r>
              <a:rPr sz="1800" spc="100" dirty="0" smtClean="0">
                <a:solidFill>
                  <a:srgbClr val="F79546"/>
                </a:solidFill>
                <a:latin typeface="Tahoma"/>
                <a:cs typeface="Tahoma"/>
              </a:rPr>
              <a:t>&amp;</a:t>
            </a:r>
            <a:r>
              <a:rPr lang="en-GB" sz="1800" dirty="0">
                <a:latin typeface="Tahoma"/>
                <a:cs typeface="Tahoma"/>
              </a:rPr>
              <a:t> </a:t>
            </a:r>
            <a:r>
              <a:rPr sz="1800" spc="-10" dirty="0" smtClean="0">
                <a:solidFill>
                  <a:srgbClr val="F79546"/>
                </a:solidFill>
                <a:latin typeface="Tahoma"/>
                <a:cs typeface="Tahoma"/>
              </a:rPr>
              <a:t>CONDITIONS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92450" y="9550012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74919" y="1392675"/>
            <a:ext cx="2981960" cy="619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EXCLUSIONS:</a:t>
            </a:r>
            <a:endParaRPr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Air/Train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47980" indent="102235">
              <a:lnSpc>
                <a:spcPts val="1700"/>
              </a:lnSpc>
              <a:spcBef>
                <a:spcPts val="90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calls,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gratuity,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water,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16205" indent="102235">
              <a:lnSpc>
                <a:spcPts val="1700"/>
              </a:lnSpc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sz="1400" b="1" spc="-4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drinks,</a:t>
            </a:r>
            <a:r>
              <a:rPr sz="1400" b="1" spc="-3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rafting,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</a:t>
            </a:r>
            <a:r>
              <a:rPr sz="1400" b="1" spc="-4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climbing, paragliding,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3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(Toy</a:t>
            </a:r>
            <a:r>
              <a:rPr sz="1400" b="1" spc="-2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Train),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porterage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86690" indent="102235">
              <a:lnSpc>
                <a:spcPts val="1689"/>
              </a:lnSpc>
              <a:spcBef>
                <a:spcPts val="15"/>
              </a:spcBef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sz="1400" b="1" spc="-5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Itinerary.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6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sz="1400" b="1" spc="-5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charges.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arising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8100"/>
              </a:lnSpc>
              <a:spcBef>
                <a:spcPts val="5"/>
              </a:spcBef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calamities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like,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landslides,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sz="1400" b="1" spc="-8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blockages,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(strikes),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  <a:r>
              <a:rPr sz="1400" b="1" spc="-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client,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spot).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5880" indent="102235">
              <a:lnSpc>
                <a:spcPct val="1181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price,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arrangements,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departure.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8645" y="4935473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804" y="1221720"/>
            <a:ext cx="3552446" cy="32579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INCLUSIONS</a:t>
            </a:r>
            <a:r>
              <a:rPr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 &amp; Dinner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drop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 In Private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accommodation as per package same or similar hotels.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stay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doormetry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camp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Food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toll tax, parking, fuel and driver allowances.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28" y="4698662"/>
            <a:ext cx="3468334" cy="462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948308"/>
            <a:ext cx="6576059" cy="714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PAYMENT: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total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amount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package.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Bookings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processed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without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cleared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arrival,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office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our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representatives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there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NJP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Rly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Station/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Bagdogra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Airport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collect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Only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cash/Demand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draft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drawn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favor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HODOPHILIA.HOLIDAYS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accepted.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Cheques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done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credit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card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3%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chargeable.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details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/flight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etc.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schedule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accordingly.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40"/>
              </a:lnSpc>
              <a:spcBef>
                <a:spcPts val="112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TRANSPORT: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endParaRPr sz="1400" dirty="0">
              <a:latin typeface="Arial MT"/>
              <a:cs typeface="Arial MT"/>
            </a:endParaRPr>
          </a:p>
          <a:p>
            <a:pPr marL="12700" marR="13335">
              <a:lnSpc>
                <a:spcPct val="832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entire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be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changed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sector-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wise.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So,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request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avoid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circumstances.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tourist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covered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falls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closing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want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next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day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maintain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sightseeing’s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transfers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advisable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executive.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3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PACKAGE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400" dirty="0">
              <a:latin typeface="Arial"/>
              <a:cs typeface="Arial"/>
            </a:endParaRPr>
          </a:p>
          <a:p>
            <a:pPr marL="12700" marR="79375">
              <a:lnSpc>
                <a:spcPct val="833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itinerary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only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those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guest.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not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is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nowhere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bound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Check-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out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 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according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respective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compensating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additional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cost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incurred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 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liable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damage,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injury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passenger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related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brought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notice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within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week.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CONDITIONS: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made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accommodation,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missed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meals,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transportation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segments,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sightseeing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tours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items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neither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refundable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exchangeable.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allocation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hotel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depending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availability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category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specified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confirmation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voucher.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shall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claimed,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amenities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expectations.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arising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due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natural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calamities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like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landslides,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road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blockage,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political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disturbances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(strikes)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etc.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borne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directly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payable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spot.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796010"/>
            <a:ext cx="6578600" cy="39370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AMENDMENT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ts val="1400"/>
              </a:lnSpc>
              <a:spcBef>
                <a:spcPts val="5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treated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Cancellation.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 minor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made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communication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charge,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vary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case.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21399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source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booked.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take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least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15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process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A/c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Payee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Cheque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only.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 MT"/>
              <a:cs typeface="Arial MT"/>
            </a:endParaRPr>
          </a:p>
          <a:p>
            <a:pPr marL="12700" marR="156210">
              <a:lnSpc>
                <a:spcPct val="1064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**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UNUTILIZED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SERVICES,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BE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REASONS.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CANCELLATION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Mail/Fax.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 Date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Booking: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30-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60%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14-01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100%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unforeseen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weather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conditions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government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restrictions,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Covid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endParaRPr sz="1100">
              <a:latin typeface="Arial MT"/>
              <a:cs typeface="Arial MT"/>
            </a:endParaRPr>
          </a:p>
          <a:p>
            <a:pPr marL="12700" marR="394970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cancelled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cases,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operator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try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alternate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feasible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activity.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endParaRPr sz="1100">
              <a:latin typeface="Arial MT"/>
              <a:cs typeface="Arial MT"/>
            </a:endParaRPr>
          </a:p>
          <a:p>
            <a:pPr marL="12700" marR="115887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rules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possible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efforts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minimize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charges.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5080" indent="-79184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79546"/>
                </a:solidFill>
              </a:rPr>
              <a:t>WHY </a:t>
            </a:r>
            <a:r>
              <a:rPr sz="4400" spc="-10" dirty="0">
                <a:solidFill>
                  <a:srgbClr val="F79546"/>
                </a:solidFill>
              </a:rPr>
              <a:t>HODOPHILIA </a:t>
            </a:r>
            <a:r>
              <a:rPr sz="4400" spc="-50" dirty="0">
                <a:solidFill>
                  <a:srgbClr val="F79546"/>
                </a:solidFill>
              </a:rPr>
              <a:t>HOLIDAYS</a:t>
            </a:r>
            <a:r>
              <a:rPr sz="4400" spc="-185" dirty="0">
                <a:solidFill>
                  <a:srgbClr val="F79546"/>
                </a:solidFill>
              </a:rPr>
              <a:t> </a:t>
            </a:r>
            <a:r>
              <a:rPr sz="4400" spc="-60" dirty="0">
                <a:solidFill>
                  <a:srgbClr val="F79546"/>
                </a:solidFill>
              </a:rPr>
              <a:t>?</a:t>
            </a:r>
            <a:endParaRPr sz="44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2875787"/>
            <a:ext cx="915924" cy="914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951" y="6516623"/>
            <a:ext cx="915924" cy="914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8951" y="8375903"/>
            <a:ext cx="915924" cy="9143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30"/>
              </a:spcBef>
            </a:pPr>
            <a:r>
              <a:rPr dirty="0"/>
              <a:t>BEST</a:t>
            </a:r>
            <a:r>
              <a:rPr spc="-50" dirty="0"/>
              <a:t> </a:t>
            </a:r>
            <a:r>
              <a:rPr dirty="0"/>
              <a:t>SERVICE</a:t>
            </a:r>
            <a:r>
              <a:rPr spc="-60" dirty="0"/>
              <a:t> </a:t>
            </a:r>
            <a:r>
              <a:rPr spc="-50" dirty="0"/>
              <a:t>AT </a:t>
            </a:r>
            <a:r>
              <a:rPr dirty="0"/>
              <a:t>COMPETITIVE</a:t>
            </a:r>
            <a:r>
              <a:rPr spc="-80" dirty="0"/>
              <a:t> </a:t>
            </a:r>
            <a:r>
              <a:rPr spc="-10" dirty="0"/>
              <a:t>VALUE</a:t>
            </a:r>
          </a:p>
          <a:p>
            <a:pPr marL="15240" marR="92075" algn="just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Hodophilia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Holidays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delivers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98%</a:t>
            </a:r>
            <a:r>
              <a:rPr sz="1800" b="0" spc="-7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trip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success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rates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10%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below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market,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backed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99.5%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</a:t>
            </a:r>
            <a:r>
              <a:rPr sz="1800" b="0" dirty="0">
                <a:latin typeface="Calibri"/>
                <a:cs typeface="Calibri"/>
              </a:rPr>
              <a:t>accuracy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15-</a:t>
            </a:r>
            <a:r>
              <a:rPr sz="1800" b="0" dirty="0">
                <a:latin typeface="Calibri"/>
                <a:cs typeface="Calibri"/>
              </a:rPr>
              <a:t>minute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emergency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response.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spc="-10" dirty="0"/>
              <a:t>CUSTOMIZED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YOUR</a:t>
            </a:r>
            <a:r>
              <a:rPr spc="-50" dirty="0"/>
              <a:t> </a:t>
            </a:r>
            <a:r>
              <a:rPr spc="-10" dirty="0"/>
              <a:t>SATISFACTION</a:t>
            </a:r>
          </a:p>
          <a:p>
            <a:pPr marL="14604" marR="306705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Crafting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personalized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journeys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95%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pre-trip </a:t>
            </a:r>
            <a:r>
              <a:rPr sz="1800" b="0" dirty="0">
                <a:latin typeface="Calibri"/>
                <a:cs typeface="Calibri"/>
              </a:rPr>
              <a:t>checklist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completion,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achieve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customer satisfaction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4.5/5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across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all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 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TRIP</a:t>
            </a:r>
            <a:r>
              <a:rPr spc="-50" dirty="0"/>
              <a:t> </a:t>
            </a:r>
            <a:r>
              <a:rPr dirty="0"/>
              <a:t>MEMORY</a:t>
            </a:r>
            <a:r>
              <a:rPr spc="-50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spc="-10" dirty="0"/>
              <a:t>CHERISH</a:t>
            </a:r>
          </a:p>
          <a:p>
            <a:pPr marL="13335" marR="5080">
              <a:lnSpc>
                <a:spcPct val="100000"/>
              </a:lnSpc>
              <a:spcBef>
                <a:spcPts val="740"/>
              </a:spcBef>
            </a:pPr>
            <a:r>
              <a:rPr sz="1800" b="0" dirty="0">
                <a:latin typeface="Calibri"/>
                <a:cs typeface="Calibri"/>
              </a:rPr>
              <a:t>Creating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lifelong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memories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4.3/5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real-</a:t>
            </a:r>
            <a:r>
              <a:rPr sz="1800" b="0" spc="-20" dirty="0">
                <a:latin typeface="Calibri"/>
                <a:cs typeface="Calibri"/>
              </a:rPr>
              <a:t>time </a:t>
            </a:r>
            <a:r>
              <a:rPr sz="1800" b="0" spc="-10" dirty="0">
                <a:latin typeface="Calibri"/>
                <a:cs typeface="Calibri"/>
              </a:rPr>
              <a:t>satisfaction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rating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70+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Net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Promoter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for </a:t>
            </a:r>
            <a:r>
              <a:rPr sz="1800" b="0" spc="-10" dirty="0">
                <a:latin typeface="Calibri"/>
                <a:cs typeface="Calibri"/>
              </a:rPr>
              <a:t>extraordinary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travel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TRUSTED</a:t>
            </a:r>
            <a:r>
              <a:rPr spc="-85" dirty="0"/>
              <a:t> </a:t>
            </a:r>
            <a:r>
              <a:rPr dirty="0"/>
              <a:t>BY</a:t>
            </a:r>
            <a:r>
              <a:rPr spc="-65" dirty="0"/>
              <a:t> </a:t>
            </a:r>
            <a:r>
              <a:rPr spc="-10" dirty="0"/>
              <a:t>TRAVELLERS</a:t>
            </a:r>
          </a:p>
          <a:p>
            <a:pPr marL="12700" marR="40640">
              <a:lnSpc>
                <a:spcPct val="100000"/>
              </a:lnSpc>
              <a:spcBef>
                <a:spcPts val="745"/>
              </a:spcBef>
            </a:pPr>
            <a:r>
              <a:rPr sz="1800" b="0" spc="-25" dirty="0">
                <a:latin typeface="Calibri"/>
                <a:cs typeface="Calibri"/>
              </a:rPr>
              <a:t>Trusted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travelers: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50%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business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comes </a:t>
            </a:r>
            <a:r>
              <a:rPr sz="1800" b="0" dirty="0">
                <a:latin typeface="Calibri"/>
                <a:cs typeface="Calibri"/>
              </a:rPr>
              <a:t>from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referrals,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matched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40%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repeat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success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28955"/>
            <a:ext cx="1659889" cy="568960"/>
            <a:chOff x="3296411" y="28955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38861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38861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0040" y="726947"/>
            <a:ext cx="7236459" cy="9966960"/>
            <a:chOff x="320040" y="726947"/>
            <a:chExt cx="7236459" cy="9966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948" y="4922519"/>
              <a:ext cx="3889248" cy="5254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7656575"/>
              <a:ext cx="3383279" cy="3037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0" y="726947"/>
              <a:ext cx="6935724" cy="78028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5136" y="6856475"/>
              <a:ext cx="3425952" cy="3147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2675" y="4680203"/>
              <a:ext cx="4433316" cy="2418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7691" y="9043416"/>
              <a:ext cx="3342131" cy="15697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</a:t>
            </a:r>
            <a:r>
              <a:rPr spc="-220" dirty="0"/>
              <a:t> </a:t>
            </a:r>
            <a:r>
              <a:rPr spc="-25" dirty="0"/>
              <a:t>Us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76" y="2875787"/>
            <a:ext cx="914400" cy="914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75458" y="3029203"/>
            <a:ext cx="4017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  <a:hlinkClick r:id="rId6"/>
              </a:rPr>
              <a:t>hodophiliaholidays@gmail.com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476" y="6516623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297048" y="4728209"/>
            <a:ext cx="2093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DEBE0"/>
                </a:solidFill>
                <a:latin typeface="Calibri"/>
                <a:cs typeface="Calibri"/>
              </a:rPr>
              <a:t>+91</a:t>
            </a:r>
            <a:r>
              <a:rPr sz="2400" b="1" spc="-1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lang="en-GB" sz="2400" spc="-10" dirty="0" smtClean="0">
                <a:solidFill>
                  <a:srgbClr val="EDEBE0"/>
                </a:solidFill>
                <a:latin typeface="Calibri"/>
                <a:cs typeface="Calibri"/>
              </a:rPr>
              <a:t>6291570013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0373" y="6667245"/>
            <a:ext cx="3458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9"/>
              </a:rPr>
              <a:t>hodophiliaholidays.com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8951" y="8378951"/>
            <a:ext cx="915924" cy="9083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30373" y="8577198"/>
            <a:ext cx="2706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</a:rPr>
              <a:t>@hodophiliaholidays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7556500" cy="106997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79662" y="9102280"/>
            <a:ext cx="2548255" cy="1201420"/>
            <a:chOff x="2379662" y="9102280"/>
            <a:chExt cx="2548255" cy="1201420"/>
          </a:xfrm>
        </p:grpSpPr>
        <p:sp>
          <p:nvSpPr>
            <p:cNvPr id="5" name="object 5"/>
            <p:cNvSpPr/>
            <p:nvPr/>
          </p:nvSpPr>
          <p:spPr>
            <a:xfrm>
              <a:off x="2384425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80" h="1191895">
                  <a:moveTo>
                    <a:pt x="4825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18201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79" h="1191895">
                  <a:moveTo>
                    <a:pt x="4699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260350" y="92232"/>
            <a:ext cx="6821638" cy="1065420"/>
          </a:xfrm>
          <a:prstGeom prst="rect">
            <a:avLst/>
          </a:prstGeom>
        </p:spPr>
        <p:txBody>
          <a:bodyPr vert="horz" wrap="square" lIns="0" tIns="445516" rIns="0" bIns="0" rtlCol="0">
            <a:spAutoFit/>
          </a:bodyPr>
          <a:lstStyle/>
          <a:p>
            <a:pPr marL="1378585" algn="ctr">
              <a:lnSpc>
                <a:spcPct val="100000"/>
              </a:lnSpc>
              <a:spcBef>
                <a:spcPts val="95"/>
              </a:spcBef>
            </a:pPr>
            <a:r>
              <a:rPr lang="en-GB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DHAM YATRA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0469" y="1558465"/>
            <a:ext cx="33998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EX: DELHI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128367" y="1053198"/>
            <a:ext cx="3591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buSzPct val="97916"/>
              <a:tabLst>
                <a:tab pos="190500" algn="l"/>
              </a:tabLst>
            </a:pP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NIGHT 8 DAYS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763"/>
            <a:ext cx="7556500" cy="4535885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0" y="4439315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REQUIREMENT:</a:t>
            </a:r>
            <a:endParaRPr lang="en-GB" sz="3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220264"/>
              </p:ext>
            </p:extLst>
          </p:nvPr>
        </p:nvGraphicFramePr>
        <p:xfrm>
          <a:off x="683176" y="5080687"/>
          <a:ext cx="6400800" cy="44532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2615"/>
                <a:gridCol w="3188185"/>
              </a:tblGrid>
              <a:tr h="494542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Dham </a:t>
                      </a:r>
                      <a:r>
                        <a:rPr lang="en-GB" sz="2000" b="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Yatra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(7N/8D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15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Type</a:t>
                      </a:r>
                      <a:endParaRPr sz="2200" b="0" u="none" strike="noStrike" cap="none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Private Package  </a:t>
                      </a:r>
                      <a:endParaRPr sz="22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94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Meal Plan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Breakfast + Dinner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person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Type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3* - 4*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Rooms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Vehicle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8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SEDAN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18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 and Pickup Location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DEHI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35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Date and Drop Location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DELHI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3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31750" y="4032250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SHORT TOUR ITINERARY:</a:t>
            </a:r>
            <a:endParaRPr lang="en-GB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 descr="Gangotri Yamunotri Tour, Gangotri Yamunotri Tour package, Do Dham To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7550150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4" y="4694611"/>
            <a:ext cx="7508875" cy="356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62865"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Delhi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Evening Ganga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</a:t>
            </a:r>
            <a:r>
              <a:rPr lang="en-GB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Guptkashi-Gaurikund-Kedarnath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—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KedarnathTemple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Visit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4: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Kedarnath-Gaurikund-Guptkashi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5: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6: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Joshimath-BadrinathTemple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ManaVillage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7: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— Adventure Activities —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Drop</a:t>
            </a:r>
          </a:p>
          <a:p>
            <a:pPr marL="12065" marR="62865"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8: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Delhi Drop</a:t>
            </a:r>
          </a:p>
        </p:txBody>
      </p:sp>
    </p:spTree>
    <p:extLst>
      <p:ext uri="{BB962C8B-B14F-4D97-AF65-F5344CB8AC3E}">
        <p14:creationId xmlns:p14="http://schemas.microsoft.com/office/powerpoint/2010/main" val="12946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00" y="189746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1: 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 -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Evening Ganga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709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from your desired location within Delhi and proceed to visit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Hardiwar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Gangadwar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upon arrival check-in in the hotel and after some rest proceed to visit- Shri Mata Mansa Devi Mandir,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Chandi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 Temple, Have a dip in the waters of river Ganga (believe its clean our soul) In the evening enchanting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-Ki-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Pauri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after an amazing religious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return back to the hotel and relaxed a day in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hotel.</a:t>
            </a:r>
          </a:p>
        </p:txBody>
      </p:sp>
      <p:pic>
        <p:nvPicPr>
          <p:cNvPr id="8" name="Google Shape;176;p27"/>
          <p:cNvPicPr preferRelativeResize="0"/>
          <p:nvPr/>
        </p:nvPicPr>
        <p:blipFill rotWithShape="1">
          <a:blip r:embed="rId4" cstate="print">
            <a:alphaModFix/>
          </a:blip>
          <a:srcRect l="20433" r="20439"/>
          <a:stretch/>
        </p:blipFill>
        <p:spPr>
          <a:xfrm>
            <a:off x="3605504" y="1570390"/>
            <a:ext cx="3828517" cy="709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9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2: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</a:t>
            </a:r>
            <a:b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68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Meet our representative at a pickup point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Haridwar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Railway Station and get transferred to your pre-booked hotel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Get a mesmerizing view of Ganga all across the journey. See the confluence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Alaknanda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Bhagirathi river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Devprayag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The stop in between is at Srinagar which is the best place in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Garhwal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region, afterwards there is no such facility to have food so make sure you keep all essentials from here only. Get a view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Ukhimath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the journey. Once reach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get transferred to your hotel.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ArdhNarishwar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(If time permits). Dinner at hotel and retire for the day. Make sure to have a good sleep to remove all stress and prepare for the next day.</a:t>
            </a:r>
          </a:p>
        </p:txBody>
      </p:sp>
      <p:pic>
        <p:nvPicPr>
          <p:cNvPr id="9" name="Google Shape;133;p22"/>
          <p:cNvPicPr preferRelativeResize="0"/>
          <p:nvPr/>
        </p:nvPicPr>
        <p:blipFill rotWithShape="1">
          <a:blip r:embed="rId3" cstate="print">
            <a:alphaModFix/>
          </a:blip>
          <a:srcRect l="27166" r="27166"/>
          <a:stretch/>
        </p:blipFill>
        <p:spPr>
          <a:xfrm>
            <a:off x="3549649" y="1341727"/>
            <a:ext cx="3877283" cy="816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3: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9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with the mesmerizing view of mountains all across. Have breakfast and start the Journey. One can take ponies or palanquins for the journey to make it slightly on a comfortable side. Have lunch stop in between at various food joints &amp;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maggie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points. The journey will surely be worthwhile after reaching the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On reaching the temple, praise the almighty Lord Shiva. This view will surely bring charm to the eyes. Indulged in evening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when the whole valley is filled with the sound of ringing bells and prayers going on everywhere which will provide relief to the soul.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After the temple visit, stay overnight in the hotel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. </a:t>
            </a:r>
          </a:p>
        </p:txBody>
      </p:sp>
      <p:pic>
        <p:nvPicPr>
          <p:cNvPr id="8" name="Google Shape;139;p23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549649" y="1183806"/>
            <a:ext cx="3877283" cy="8069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56" y="210028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4: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656" y="984999"/>
            <a:ext cx="3371971" cy="8467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Witness the morning beauty of the temple situated against the backdrop of the majestic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range. Have breakfast afterward at your own and get ready to return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Have lunch on the way only. Reach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douse into the magical water to diminish all the tiredness of the trek.  Later on back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checkin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to the hotel and have your dinner.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Retire for the day.</a:t>
            </a:r>
          </a:p>
        </p:txBody>
      </p:sp>
      <p:pic>
        <p:nvPicPr>
          <p:cNvPr id="9" name="Google Shape;147;p24"/>
          <p:cNvPicPr preferRelativeResize="0"/>
          <p:nvPr/>
        </p:nvPicPr>
        <p:blipFill rotWithShape="1">
          <a:blip r:embed="rId3" cstate="print">
            <a:alphaModFix/>
          </a:blip>
          <a:srcRect l="19556" r="19556"/>
          <a:stretch/>
        </p:blipFill>
        <p:spPr>
          <a:xfrm>
            <a:off x="3639834" y="984999"/>
            <a:ext cx="3796016" cy="832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8" y="221972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5: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3790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 and start the journey to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Get a mesmerizing view of Ganga all across the journey. On the way to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Visit the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Darshan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VishnuPrayag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Narsingh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in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KarnPrayag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NandPrayag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Get transferred to the hotel &amp; check-in. Dinner at the hotel and retire for the day. Make sure to have a good sleep to remove all stress and prepare for the next day.</a:t>
            </a:r>
          </a:p>
        </p:txBody>
      </p:sp>
      <p:pic>
        <p:nvPicPr>
          <p:cNvPr id="9" name="Google Shape;159;p25"/>
          <p:cNvPicPr preferRelativeResize="0"/>
          <p:nvPr/>
        </p:nvPicPr>
        <p:blipFill rotWithShape="1">
          <a:blip r:embed="rId3" cstate="print">
            <a:alphaModFix/>
          </a:blip>
          <a:srcRect l="26215" r="26215"/>
          <a:stretch/>
        </p:blipFill>
        <p:spPr>
          <a:xfrm>
            <a:off x="3549650" y="1341727"/>
            <a:ext cx="3877282" cy="7379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0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583</TotalTime>
  <Words>2087</Words>
  <Application>Microsoft Office PowerPoint</Application>
  <PresentationFormat>Custom</PresentationFormat>
  <Paragraphs>150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Arial MT</vt:lpstr>
      <vt:lpstr>Calibri</vt:lpstr>
      <vt:lpstr>Roboto</vt:lpstr>
      <vt:lpstr>Segoe UI</vt:lpstr>
      <vt:lpstr>Tahoma</vt:lpstr>
      <vt:lpstr>Times New Roman</vt:lpstr>
      <vt:lpstr>Office Theme</vt:lpstr>
      <vt:lpstr>PowerPoint Presentation</vt:lpstr>
      <vt:lpstr>DO DHAM YATRA </vt:lpstr>
      <vt:lpstr>PowerPoint Presentation</vt:lpstr>
      <vt:lpstr>PowerPoint Presentation</vt:lpstr>
      <vt:lpstr>Day 1: Delhi - Haridwar — Evening Ganga Aarti</vt:lpstr>
      <vt:lpstr>Day 2: Haridwar to Guptkashi — Temple  Visit</vt:lpstr>
      <vt:lpstr>Day 3: Guptkashi - Kedarnath — Kedarnath Temple Visit</vt:lpstr>
      <vt:lpstr>Day 4: Kedarnath - Guptkashi</vt:lpstr>
      <vt:lpstr>Day 5: Guptkashi to Pipalkoti / Joshimath</vt:lpstr>
      <vt:lpstr>Day 6: Pipalkoti / Joshimath - Badrinath Temple - Mana Village - Pipalkoti / Joshimath</vt:lpstr>
      <vt:lpstr>Day 7: Pipalkoti / Joshimath - Rishikesh — Adventure Activities — Haridwar Drop</vt:lpstr>
      <vt:lpstr>Day 8: Rishikesh - Haridwar — Delhi Drop</vt:lpstr>
      <vt:lpstr>ACCOMODATIONS</vt:lpstr>
      <vt:lpstr>TERMS &amp; CONDITIONS</vt:lpstr>
      <vt:lpstr>PowerPoint Presentation</vt:lpstr>
      <vt:lpstr>PowerPoint Presentation</vt:lpstr>
      <vt:lpstr>WHY HODOPHILIA HOLIDAYS ?</vt:lpstr>
      <vt:lpstr>PowerPoint Presentation</vt:lpstr>
      <vt:lpstr>Contact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DELL</dc:creator>
  <cp:lastModifiedBy>HP</cp:lastModifiedBy>
  <cp:revision>43</cp:revision>
  <cp:lastPrinted>2024-12-30T10:29:33Z</cp:lastPrinted>
  <dcterms:created xsi:type="dcterms:W3CDTF">2024-12-27T09:03:52Z</dcterms:created>
  <dcterms:modified xsi:type="dcterms:W3CDTF">2025-03-22T12:03:22Z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2024-12-27T00:00:00Z</vt:filetime>
  </property>
  <property fmtid="{D5CDD505-2E9C-101B-9397-08002B2CF9AE}" pid="5" name="Producer">
    <vt:lpwstr>Microsoft® PowerPoint® 2013</vt:lpwstr>
  </property>
</Properties>
</file>