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83" r:id="rId3"/>
    <p:sldId id="284" r:id="rId4"/>
    <p:sldId id="285" r:id="rId5"/>
    <p:sldId id="277" r:id="rId6"/>
    <p:sldId id="278" r:id="rId7"/>
    <p:sldId id="279" r:id="rId8"/>
    <p:sldId id="282" r:id="rId9"/>
    <p:sldId id="267" r:id="rId10"/>
    <p:sldId id="268" r:id="rId11"/>
    <p:sldId id="269" r:id="rId12"/>
    <p:sldId id="270" r:id="rId13"/>
    <p:sldId id="271" r:id="rId14"/>
    <p:sldId id="272" r:id="rId15"/>
    <p:sldId id="273" r:id="rId16"/>
  </p:sldIdLst>
  <p:sldSz cx="7556500" cy="10699750"/>
  <p:notesSz cx="7556500" cy="106997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2328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279900" y="0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166F8F-AFF2-4377-8292-6BD2198EF711}" type="datetimeFigureOut">
              <a:rPr lang="en-IN" smtClean="0"/>
              <a:pPr/>
              <a:t>22-03-2025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03488" y="1338263"/>
            <a:ext cx="2549525" cy="3609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55650" y="5149850"/>
            <a:ext cx="6045200" cy="4213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016317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279900" y="10163175"/>
            <a:ext cx="3275013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B77EE6-4B52-4290-8838-6663D0D2F265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054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97dc5821572db13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g797dc5821572db13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5077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797dc5821572db13_5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1" name="Google Shape;61;g797dc5821572db13_5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17738" y="685800"/>
            <a:ext cx="24225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44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66737" y="3316922"/>
            <a:ext cx="6423025" cy="22469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133475" y="5991860"/>
            <a:ext cx="5289550" cy="26749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77825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3891597" y="2460942"/>
            <a:ext cx="3287077" cy="7061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7001545" y="9700643"/>
            <a:ext cx="453440" cy="8187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rtl="0"/>
            <a:fld id="{00000000-1234-1234-1234-123412341234}" type="slidenum">
              <a:rPr lang="en-GB" smtClean="0"/>
              <a:pPr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367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26847" y="397839"/>
            <a:ext cx="6902805" cy="18999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1" i="0">
                <a:solidFill>
                  <a:srgbClr val="E76D09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963039" y="2386260"/>
            <a:ext cx="4813934" cy="6854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1" i="0">
                <a:solidFill>
                  <a:srgbClr val="EDEBE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569210" y="9950768"/>
            <a:ext cx="2418080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77825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3/22/2025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440680" y="9950768"/>
            <a:ext cx="1737995" cy="5349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hodophiliaholidays@gmail.com" TargetMode="External"/><Relationship Id="rId5" Type="http://schemas.openxmlformats.org/officeDocument/2006/relationships/image" Target="../media/image32.png"/><Relationship Id="rId10" Type="http://schemas.openxmlformats.org/officeDocument/2006/relationships/image" Target="../media/image35.jpeg"/><Relationship Id="rId4" Type="http://schemas.openxmlformats.org/officeDocument/2006/relationships/image" Target="../media/image16.png"/><Relationship Id="rId9" Type="http://schemas.openxmlformats.org/officeDocument/2006/relationships/hyperlink" Target="http://hodophiliaholidays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7553325" cy="10694035"/>
            <a:chOff x="0" y="0"/>
            <a:chExt cx="7553325" cy="106940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7552944" cy="10693907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55904" y="807719"/>
              <a:ext cx="6049010" cy="9128760"/>
            </a:xfrm>
            <a:custGeom>
              <a:avLst/>
              <a:gdLst/>
              <a:ahLst/>
              <a:cxnLst/>
              <a:rect l="l" t="t" r="r" b="b"/>
              <a:pathLst>
                <a:path w="6049009" h="9128760">
                  <a:moveTo>
                    <a:pt x="0" y="9128760"/>
                  </a:moveTo>
                  <a:lnTo>
                    <a:pt x="6048756" y="9128760"/>
                  </a:lnTo>
                  <a:lnTo>
                    <a:pt x="6048756" y="0"/>
                  </a:lnTo>
                  <a:lnTo>
                    <a:pt x="0" y="0"/>
                  </a:lnTo>
                  <a:lnTo>
                    <a:pt x="0" y="9128760"/>
                  </a:lnTo>
                  <a:close/>
                </a:path>
              </a:pathLst>
            </a:custGeom>
            <a:ln w="67056">
              <a:solidFill>
                <a:srgbClr val="F6A61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55904" y="807719"/>
              <a:ext cx="6049010" cy="1431290"/>
            </a:xfrm>
            <a:custGeom>
              <a:avLst/>
              <a:gdLst/>
              <a:ahLst/>
              <a:cxnLst/>
              <a:rect l="l" t="t" r="r" b="b"/>
              <a:pathLst>
                <a:path w="6049009" h="1431289">
                  <a:moveTo>
                    <a:pt x="6020181" y="0"/>
                  </a:moveTo>
                  <a:lnTo>
                    <a:pt x="28575" y="0"/>
                  </a:lnTo>
                  <a:lnTo>
                    <a:pt x="17455" y="2250"/>
                  </a:lnTo>
                  <a:lnTo>
                    <a:pt x="8372" y="8382"/>
                  </a:lnTo>
                  <a:lnTo>
                    <a:pt x="2246" y="17466"/>
                  </a:lnTo>
                  <a:lnTo>
                    <a:pt x="0" y="28575"/>
                  </a:lnTo>
                  <a:lnTo>
                    <a:pt x="0" y="1402461"/>
                  </a:lnTo>
                  <a:lnTo>
                    <a:pt x="2246" y="1413569"/>
                  </a:lnTo>
                  <a:lnTo>
                    <a:pt x="8372" y="1422654"/>
                  </a:lnTo>
                  <a:lnTo>
                    <a:pt x="17455" y="1428785"/>
                  </a:lnTo>
                  <a:lnTo>
                    <a:pt x="28575" y="1431036"/>
                  </a:lnTo>
                  <a:lnTo>
                    <a:pt x="6020181" y="1431036"/>
                  </a:lnTo>
                  <a:lnTo>
                    <a:pt x="6031289" y="1428785"/>
                  </a:lnTo>
                  <a:lnTo>
                    <a:pt x="6040374" y="1422654"/>
                  </a:lnTo>
                  <a:lnTo>
                    <a:pt x="6046505" y="1413569"/>
                  </a:lnTo>
                  <a:lnTo>
                    <a:pt x="6048756" y="1402461"/>
                  </a:lnTo>
                  <a:lnTo>
                    <a:pt x="6048756" y="28575"/>
                  </a:lnTo>
                  <a:lnTo>
                    <a:pt x="6046505" y="17466"/>
                  </a:lnTo>
                  <a:lnTo>
                    <a:pt x="6040374" y="8382"/>
                  </a:lnTo>
                  <a:lnTo>
                    <a:pt x="6031289" y="2250"/>
                  </a:lnTo>
                  <a:lnTo>
                    <a:pt x="6020181" y="0"/>
                  </a:lnTo>
                  <a:close/>
                </a:path>
              </a:pathLst>
            </a:custGeom>
            <a:solidFill>
              <a:srgbClr val="F6A61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47216" y="879347"/>
              <a:ext cx="4866132" cy="128625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75603" y="7292339"/>
              <a:ext cx="818388" cy="26441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16" y="-128496"/>
            <a:ext cx="7555084" cy="10699750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48383" y="0"/>
            <a:ext cx="6007608" cy="623468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07" y="148817"/>
            <a:ext cx="6902805" cy="867596"/>
          </a:xfrm>
          <a:prstGeom prst="rect">
            <a:avLst/>
          </a:prstGeom>
        </p:spPr>
        <p:txBody>
          <a:bodyPr vert="horz" wrap="square" lIns="0" tIns="584885" rIns="0" bIns="0" rtlCol="0">
            <a:spAutoFit/>
          </a:bodyPr>
          <a:lstStyle/>
          <a:p>
            <a:pPr marL="429259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79546"/>
                </a:solidFill>
                <a:latin typeface="Tahoma"/>
                <a:cs typeface="Tahoma"/>
              </a:rPr>
              <a:t>TERMS</a:t>
            </a:r>
            <a:r>
              <a:rPr sz="1800" spc="-85" dirty="0">
                <a:solidFill>
                  <a:srgbClr val="F79546"/>
                </a:solidFill>
                <a:latin typeface="Tahoma"/>
                <a:cs typeface="Tahoma"/>
              </a:rPr>
              <a:t> </a:t>
            </a:r>
            <a:r>
              <a:rPr sz="1800" spc="100" dirty="0" smtClean="0">
                <a:solidFill>
                  <a:srgbClr val="F79546"/>
                </a:solidFill>
                <a:latin typeface="Tahoma"/>
                <a:cs typeface="Tahoma"/>
              </a:rPr>
              <a:t>&amp;</a:t>
            </a:r>
            <a:r>
              <a:rPr lang="en-GB" sz="1800" dirty="0">
                <a:latin typeface="Tahoma"/>
                <a:cs typeface="Tahoma"/>
              </a:rPr>
              <a:t> </a:t>
            </a:r>
            <a:r>
              <a:rPr sz="1800" spc="-10" dirty="0" smtClean="0">
                <a:solidFill>
                  <a:srgbClr val="F79546"/>
                </a:solidFill>
                <a:latin typeface="Tahoma"/>
                <a:cs typeface="Tahoma"/>
              </a:rPr>
              <a:t>CONDITIONS</a:t>
            </a:r>
            <a:endParaRPr sz="1800" dirty="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3092450" y="9550012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074919" y="1392675"/>
            <a:ext cx="2981960" cy="6191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EXCLUSIONS:</a:t>
            </a:r>
            <a:endParaRPr sz="1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370"/>
              </a:spcBef>
            </a:pP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5"/>
              </a:spcBef>
              <a:buChar char="•"/>
              <a:tabLst>
                <a:tab pos="114935" algn="l"/>
              </a:tabLst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Air/Train</a:t>
            </a:r>
            <a:r>
              <a:rPr sz="1400" b="1" spc="-6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Fare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347980" indent="102235">
              <a:lnSpc>
                <a:spcPts val="1700"/>
              </a:lnSpc>
              <a:spcBef>
                <a:spcPts val="90"/>
              </a:spcBef>
              <a:buChar char="•"/>
              <a:tabLst>
                <a:tab pos="114935" algn="l"/>
              </a:tabLst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Personal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Expenses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laundry,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telephone</a:t>
            </a:r>
            <a:r>
              <a:rPr sz="1400" b="1" spc="-6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calls,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tips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gratuity,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 water,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16205" indent="102235">
              <a:lnSpc>
                <a:spcPts val="1700"/>
              </a:lnSpc>
              <a:buChar char="•"/>
              <a:tabLst>
                <a:tab pos="114935" algn="l"/>
              </a:tabLst>
            </a:pP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hard</a:t>
            </a:r>
            <a:r>
              <a:rPr sz="1400" b="1" spc="-4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drinks,</a:t>
            </a:r>
            <a:r>
              <a:rPr sz="1400" b="1" spc="-3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rafting,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rock</a:t>
            </a:r>
            <a:r>
              <a:rPr sz="1400" b="1" spc="-4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climbing, paragliding,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</a:t>
            </a:r>
            <a:r>
              <a:rPr sz="1400" b="1" spc="-2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3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(Toy</a:t>
            </a:r>
            <a:r>
              <a:rPr sz="1400" b="1" spc="-2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Train),</a:t>
            </a:r>
            <a:r>
              <a:rPr sz="1400" b="1" spc="-15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 err="1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porterage</a:t>
            </a:r>
            <a:r>
              <a:rPr sz="1400" b="1" spc="-1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sz="1400" b="1" dirty="0" smtClean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186690" indent="102235">
              <a:lnSpc>
                <a:spcPts val="1689"/>
              </a:lnSpc>
              <a:spcBef>
                <a:spcPts val="15"/>
              </a:spcBef>
              <a:buChar char="•"/>
              <a:tabLst>
                <a:tab pos="114935" algn="l"/>
              </a:tabLst>
            </a:pPr>
            <a:r>
              <a:rPr sz="1400" b="1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Additional</a:t>
            </a:r>
            <a:r>
              <a:rPr sz="1400" b="1" spc="-50" dirty="0" smtClean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sightseeing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sz="1400" b="1" spc="-4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usage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vehicle,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mentioned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Itinerary.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65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Entrance</a:t>
            </a:r>
            <a:r>
              <a:rPr sz="1400" b="1" spc="-5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charges.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50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arising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due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natural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080">
              <a:lnSpc>
                <a:spcPct val="118100"/>
              </a:lnSpc>
              <a:spcBef>
                <a:spcPts val="5"/>
              </a:spcBef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calamities</a:t>
            </a:r>
            <a:r>
              <a:rPr sz="1400" b="1" spc="-6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like,</a:t>
            </a:r>
            <a:r>
              <a:rPr sz="1400" b="1" spc="-5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landslides,</a:t>
            </a:r>
            <a:r>
              <a:rPr sz="1400" b="1" spc="-4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sz="1400" b="1" spc="-8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blockages,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political,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disturbances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(strikes),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etc.</a:t>
            </a:r>
            <a:r>
              <a:rPr sz="1400" b="1" spc="-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(to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borne</a:t>
            </a:r>
            <a:r>
              <a:rPr sz="1400" b="1" spc="-6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client,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directly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payable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spot).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55880" indent="102235">
              <a:lnSpc>
                <a:spcPct val="118100"/>
              </a:lnSpc>
              <a:spcBef>
                <a:spcPts val="5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Any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taxes</a:t>
            </a:r>
            <a:r>
              <a:rPr sz="1400" b="1" spc="-1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fuel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price,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leading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</a:t>
            </a:r>
            <a:r>
              <a:rPr sz="1400" b="1" spc="-4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cost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</a:t>
            </a:r>
            <a:r>
              <a:rPr sz="1400" b="1" spc="-5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land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arrangements,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come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departure.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935" indent="-102235">
              <a:lnSpc>
                <a:spcPct val="100000"/>
              </a:lnSpc>
              <a:spcBef>
                <a:spcPts val="250"/>
              </a:spcBef>
              <a:buChar char="•"/>
              <a:tabLst>
                <a:tab pos="114935" algn="l"/>
              </a:tabLst>
            </a:pP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5%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GST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</a:t>
            </a:r>
            <a:r>
              <a:rPr sz="1400" b="1" spc="-3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included</a:t>
            </a:r>
            <a:r>
              <a:rPr sz="1400" b="1" spc="-3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sz="1400" b="1" spc="-2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</a:t>
            </a:r>
            <a:r>
              <a:rPr sz="1400" b="1" spc="-25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spc="-10" dirty="0"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package</a:t>
            </a:r>
            <a:endParaRPr sz="1400" b="1" dirty="0">
              <a:solidFill>
                <a:srgbClr val="92D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398645" y="4935473"/>
            <a:ext cx="7937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0" dirty="0">
                <a:solidFill>
                  <a:srgbClr val="FFFFFF"/>
                </a:solidFill>
                <a:latin typeface="Arial MT"/>
                <a:cs typeface="Arial MT"/>
              </a:rPr>
              <a:t>•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5804" y="1221720"/>
            <a:ext cx="3552446" cy="325794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INCLUSIONS</a:t>
            </a:r>
            <a:r>
              <a:rPr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2000" b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endParaRPr sz="2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Breakfast &amp; Dinner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Pick Up drop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Sightseeing In Private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Hotel accommodation as per package same or similar hotels.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Registration.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</a:t>
            </a: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stay in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doormetry</a:t>
            </a: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camp.</a:t>
            </a: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Food In </a:t>
            </a:r>
            <a:r>
              <a:rPr lang="en-GB" sz="2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</a:t>
            </a:r>
            <a:r>
              <a:rPr lang="en-GB" sz="2000" b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0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73050" marR="28575" indent="-130175" algn="l">
              <a:lnSpc>
                <a:spcPts val="1689"/>
              </a:lnSpc>
              <a:spcBef>
                <a:spcPts val="15"/>
              </a:spcBef>
              <a:buFont typeface="Arial MT"/>
              <a:buChar char="•"/>
              <a:tabLst>
                <a:tab pos="274320" algn="l"/>
              </a:tabLst>
            </a:pPr>
            <a:r>
              <a:rPr lang="en-GB" sz="2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toll tax, parking, fuel and driver allowances.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6828" y="4698662"/>
            <a:ext cx="3468334" cy="46244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4500" y="948308"/>
            <a:ext cx="6576059" cy="71467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535"/>
              </a:lnSpc>
              <a:spcBef>
                <a:spcPts val="10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PAYMENT: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834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40%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total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amount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done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advance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confirm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package.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Bookings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processed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without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advance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payment.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must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cleared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arrival,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either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office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our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representatives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there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NJP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Rly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Station/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Bagdogra</a:t>
            </a:r>
            <a:r>
              <a:rPr sz="1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Airport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collect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payment.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Only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cash/Demand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draft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drawn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favor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HODOPHILIA.HOLIDAYS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accepted.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Cheques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acceptable.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done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through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credit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card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3%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extra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chargeable.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Kindly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share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arrival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details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as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/flight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etc.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plan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schedule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accordingly.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40"/>
              </a:lnSpc>
              <a:spcBef>
                <a:spcPts val="112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ABOUT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TRANSPORT:</a:t>
            </a:r>
            <a:endParaRPr sz="1400" dirty="0">
              <a:latin typeface="Arial"/>
              <a:cs typeface="Arial"/>
            </a:endParaRPr>
          </a:p>
          <a:p>
            <a:pPr marL="12700">
              <a:lnSpc>
                <a:spcPts val="1260"/>
              </a:lnSpc>
            </a:pPr>
            <a:endParaRPr sz="1400" dirty="0">
              <a:latin typeface="Arial MT"/>
              <a:cs typeface="Arial MT"/>
            </a:endParaRPr>
          </a:p>
          <a:p>
            <a:pPr marL="12700" marR="13335">
              <a:lnSpc>
                <a:spcPct val="83200"/>
              </a:lnSpc>
              <a:spcBef>
                <a:spcPts val="14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this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sector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vehicles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provided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entire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tour,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it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be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changed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sector-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wise.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So,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request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avoid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circumstances.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tourist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spot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covered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falls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closing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day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want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next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day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then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have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extra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vehicle.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Kindly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maintain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sightseeing’s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/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transfers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advisable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executive.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35"/>
              </a:lnSpc>
              <a:spcBef>
                <a:spcPts val="1130"/>
              </a:spcBef>
            </a:pP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PACKAGE</a:t>
            </a:r>
            <a:r>
              <a:rPr sz="14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POLICY:</a:t>
            </a:r>
            <a:endParaRPr sz="1400" dirty="0">
              <a:latin typeface="Arial"/>
              <a:cs typeface="Arial"/>
            </a:endParaRPr>
          </a:p>
          <a:p>
            <a:pPr marL="12700" marR="79375">
              <a:lnSpc>
                <a:spcPct val="833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above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itinerary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suggested</a:t>
            </a:r>
            <a:r>
              <a:rPr sz="1400" spc="-9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Plan.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only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those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guest.</a:t>
            </a:r>
            <a:r>
              <a:rPr sz="1400" spc="-1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other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not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paid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Suggested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is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nowhere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bound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provide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that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same.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Check-in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and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Check-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out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 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according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timing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respective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Hotels.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compensating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loss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additional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cost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incurred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while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taking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tour.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 not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responsible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nor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liable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damage,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loss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injury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caused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passenger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while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taking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tour.</a:t>
            </a:r>
            <a:r>
              <a:rPr sz="1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Any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Claim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related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Package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must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brought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notice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Company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within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week.</a:t>
            </a:r>
            <a:endParaRPr sz="1400" dirty="0">
              <a:latin typeface="Arial MT"/>
              <a:cs typeface="Arial MT"/>
            </a:endParaRPr>
          </a:p>
          <a:p>
            <a:pPr marL="12700">
              <a:lnSpc>
                <a:spcPts val="1535"/>
              </a:lnSpc>
              <a:spcBef>
                <a:spcPts val="1125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TERMS</a:t>
            </a:r>
            <a:r>
              <a:rPr sz="14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&amp;</a:t>
            </a:r>
            <a:r>
              <a:rPr sz="14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CONDITIONS:</a:t>
            </a:r>
            <a:endParaRPr sz="1400" dirty="0">
              <a:latin typeface="Arial"/>
              <a:cs typeface="Arial"/>
            </a:endParaRPr>
          </a:p>
          <a:p>
            <a:pPr marL="12700" marR="5080">
              <a:lnSpc>
                <a:spcPct val="83400"/>
              </a:lnSpc>
              <a:spcBef>
                <a:spcPts val="135"/>
              </a:spcBef>
            </a:pP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made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unused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accommodation,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missed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meals,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transportation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segments,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sightseeing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tours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other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service.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unused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items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neither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refundable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exchangeable.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Room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allocation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done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hotel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depending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upon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availability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time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check-in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category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room</a:t>
            </a:r>
            <a:r>
              <a:rPr sz="14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as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specified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confirmation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voucher.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shall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claimed,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services</a:t>
            </a:r>
            <a:r>
              <a:rPr sz="1400" spc="500" dirty="0">
                <a:solidFill>
                  <a:srgbClr val="FFFFFF"/>
                </a:solidFill>
                <a:latin typeface="Arial MT"/>
                <a:cs typeface="Arial MT"/>
              </a:rPr>
              <a:t> 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amenities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hotels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not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up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your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expectations.</a:t>
            </a:r>
            <a:r>
              <a:rPr sz="1400" spc="-1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arising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due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natural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calamities</a:t>
            </a:r>
            <a:r>
              <a:rPr sz="14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like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landslides,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road</a:t>
            </a:r>
            <a:r>
              <a:rPr sz="14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blockage,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political</a:t>
            </a:r>
            <a:r>
              <a:rPr sz="14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disturbances</a:t>
            </a:r>
            <a:r>
              <a:rPr sz="14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(strikes)</a:t>
            </a:r>
            <a:r>
              <a:rPr sz="1400" spc="-6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etc.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borne</a:t>
            </a:r>
            <a:r>
              <a:rPr sz="14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4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is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directly</a:t>
            </a:r>
            <a:r>
              <a:rPr sz="14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payable</a:t>
            </a:r>
            <a:r>
              <a:rPr sz="14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4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spot.</a:t>
            </a:r>
            <a:endParaRPr sz="1400" dirty="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44500" y="796010"/>
            <a:ext cx="6578600" cy="3937000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70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AMENDMENT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1100">
              <a:latin typeface="Arial MT"/>
              <a:cs typeface="Arial MT"/>
            </a:endParaRPr>
          </a:p>
          <a:p>
            <a:pPr marL="12700" marR="5080">
              <a:lnSpc>
                <a:spcPts val="1400"/>
              </a:lnSpc>
              <a:spcBef>
                <a:spcPts val="55"/>
              </a:spcBef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Amendment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booked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treated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Cancellation.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However, minor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amendments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made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payment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communication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charge,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vary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from</a:t>
            </a:r>
            <a:r>
              <a:rPr sz="11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case.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55"/>
              </a:spcBef>
            </a:pP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REFUND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:</a:t>
            </a:r>
            <a:endParaRPr sz="1100">
              <a:latin typeface="Arial MT"/>
              <a:cs typeface="Arial MT"/>
            </a:endParaRPr>
          </a:p>
          <a:p>
            <a:pPr marL="12700" marR="213995">
              <a:lnSpc>
                <a:spcPct val="1064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paid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source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through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which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guest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booked.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take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least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15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days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process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&amp;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sent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you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A/c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Payee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Cheque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only.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125"/>
              </a:spcBef>
            </a:pPr>
            <a:endParaRPr sz="1100">
              <a:latin typeface="Arial MT"/>
              <a:cs typeface="Arial MT"/>
            </a:endParaRPr>
          </a:p>
          <a:p>
            <a:pPr marL="12700" marR="156210">
              <a:lnSpc>
                <a:spcPct val="106400"/>
              </a:lnSpc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**</a:t>
            </a:r>
            <a:r>
              <a:rPr sz="11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NO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REFUND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WILL</a:t>
            </a:r>
            <a:r>
              <a:rPr sz="11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MADE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AGAINST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ANY</a:t>
            </a:r>
            <a:r>
              <a:rPr sz="11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UNUTILIZED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SERVICES,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SO</a:t>
            </a:r>
            <a:r>
              <a:rPr sz="11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EVER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MAY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BE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REASONS.</a:t>
            </a:r>
            <a:endParaRPr sz="11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CANCELLATION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POLICY:</a:t>
            </a:r>
            <a:endParaRPr sz="11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has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sent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us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by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Mail/Fax.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From</a:t>
            </a:r>
            <a:r>
              <a:rPr sz="11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The Date</a:t>
            </a:r>
            <a:r>
              <a:rPr sz="1100" b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Booking:</a:t>
            </a: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40%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b="1" spc="-10" dirty="0">
                <a:solidFill>
                  <a:srgbClr val="FFFFFF"/>
                </a:solidFill>
                <a:latin typeface="Arial"/>
                <a:cs typeface="Arial"/>
              </a:rPr>
              <a:t>30-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Days</a:t>
            </a:r>
            <a:r>
              <a:rPr sz="1100" b="1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Departure:</a:t>
            </a:r>
            <a:r>
              <a:rPr sz="11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60%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14-01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Days</a:t>
            </a: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</a:pP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Prior</a:t>
            </a:r>
            <a:r>
              <a:rPr sz="11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11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rgbClr val="FFFFFF"/>
                </a:solidFill>
                <a:latin typeface="Arial"/>
                <a:cs typeface="Arial"/>
              </a:rPr>
              <a:t>Departure:</a:t>
            </a:r>
            <a:r>
              <a:rPr sz="11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100%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Tour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Cost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Charged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Fees.</a:t>
            </a:r>
            <a:endParaRPr sz="11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210"/>
              </a:spcBef>
            </a:pPr>
            <a:endParaRPr sz="110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any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unforeseen</a:t>
            </a:r>
            <a:r>
              <a:rPr sz="1100" spc="-7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weather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conditions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or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government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restrictions,</a:t>
            </a:r>
            <a:r>
              <a:rPr sz="11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Covid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restrictions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may</a:t>
            </a:r>
            <a:endParaRPr sz="1100">
              <a:latin typeface="Arial MT"/>
              <a:cs typeface="Arial MT"/>
            </a:endParaRPr>
          </a:p>
          <a:p>
            <a:pPr marL="12700" marR="394970">
              <a:lnSpc>
                <a:spcPct val="105500"/>
              </a:lnSpc>
              <a:spcBef>
                <a:spcPts val="15"/>
              </a:spcBef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cancelled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and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in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such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cases,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operator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try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his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best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provide</a:t>
            </a:r>
            <a:r>
              <a:rPr sz="11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an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alternate</a:t>
            </a:r>
            <a:r>
              <a:rPr sz="11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feasible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activity.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However,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no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refund</a:t>
            </a:r>
            <a:r>
              <a:rPr sz="1100" spc="-5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provided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for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same.</a:t>
            </a:r>
            <a:endParaRPr sz="1100">
              <a:latin typeface="Arial MT"/>
              <a:cs typeface="Arial MT"/>
            </a:endParaRPr>
          </a:p>
          <a:p>
            <a:pPr marL="12700" marR="1158875">
              <a:lnSpc>
                <a:spcPct val="106400"/>
              </a:lnSpc>
            </a:pP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Above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are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the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rules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but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will</a:t>
            </a:r>
            <a:r>
              <a:rPr sz="1100" spc="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put</a:t>
            </a:r>
            <a:r>
              <a:rPr sz="11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our</a:t>
            </a:r>
            <a:r>
              <a:rPr sz="11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best</a:t>
            </a:r>
            <a:r>
              <a:rPr sz="1100" spc="-4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possible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efforts</a:t>
            </a:r>
            <a:r>
              <a:rPr sz="1100" spc="-6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1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dirty="0">
                <a:solidFill>
                  <a:srgbClr val="FFFFFF"/>
                </a:solidFill>
                <a:latin typeface="Arial MT"/>
                <a:cs typeface="Arial MT"/>
              </a:rPr>
              <a:t>minimize</a:t>
            </a:r>
            <a:r>
              <a:rPr sz="1100" spc="-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25" dirty="0">
                <a:solidFill>
                  <a:srgbClr val="FFFFFF"/>
                </a:solidFill>
                <a:latin typeface="Arial MT"/>
                <a:cs typeface="Arial MT"/>
              </a:rPr>
              <a:t>the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cancellation</a:t>
            </a:r>
            <a:r>
              <a:rPr sz="1100" spc="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100" spc="-10" dirty="0">
                <a:solidFill>
                  <a:srgbClr val="FFFFFF"/>
                </a:solidFill>
                <a:latin typeface="Arial MT"/>
                <a:cs typeface="Arial MT"/>
              </a:rPr>
              <a:t>charges.</a:t>
            </a:r>
            <a:endParaRPr sz="11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39950" marR="5080" indent="-791845">
              <a:lnSpc>
                <a:spcPct val="100000"/>
              </a:lnSpc>
              <a:spcBef>
                <a:spcPts val="100"/>
              </a:spcBef>
            </a:pPr>
            <a:r>
              <a:rPr sz="4400" dirty="0">
                <a:solidFill>
                  <a:srgbClr val="F79546"/>
                </a:solidFill>
              </a:rPr>
              <a:t>WHY </a:t>
            </a:r>
            <a:r>
              <a:rPr sz="4400" spc="-10" dirty="0">
                <a:solidFill>
                  <a:srgbClr val="F79546"/>
                </a:solidFill>
              </a:rPr>
              <a:t>HODOPHILIA </a:t>
            </a:r>
            <a:r>
              <a:rPr sz="4400" spc="-50" dirty="0">
                <a:solidFill>
                  <a:srgbClr val="F79546"/>
                </a:solidFill>
              </a:rPr>
              <a:t>HOLIDAYS</a:t>
            </a:r>
            <a:r>
              <a:rPr sz="4400" spc="-185" dirty="0">
                <a:solidFill>
                  <a:srgbClr val="F79546"/>
                </a:solidFill>
              </a:rPr>
              <a:t> </a:t>
            </a:r>
            <a:r>
              <a:rPr sz="4400" spc="-60" dirty="0">
                <a:solidFill>
                  <a:srgbClr val="F79546"/>
                </a:solidFill>
              </a:rPr>
              <a:t>?</a:t>
            </a:r>
            <a:endParaRPr sz="440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6551" y="2875787"/>
            <a:ext cx="915924" cy="91440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58951" y="6516623"/>
            <a:ext cx="915924" cy="9144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09600" y="4640579"/>
            <a:ext cx="914400" cy="914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58951" y="8375903"/>
            <a:ext cx="915924" cy="914399"/>
          </a:xfrm>
          <a:prstGeom prst="rect">
            <a:avLst/>
          </a:prstGeom>
        </p:spPr>
      </p:pic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8110" rIns="0" bIns="0" rtlCol="0">
            <a:spAutoFit/>
          </a:bodyPr>
          <a:lstStyle/>
          <a:p>
            <a:pPr marL="15240">
              <a:lnSpc>
                <a:spcPct val="100000"/>
              </a:lnSpc>
              <a:spcBef>
                <a:spcPts val="930"/>
              </a:spcBef>
            </a:pPr>
            <a:r>
              <a:rPr dirty="0"/>
              <a:t>BEST</a:t>
            </a:r>
            <a:r>
              <a:rPr spc="-50" dirty="0"/>
              <a:t> </a:t>
            </a:r>
            <a:r>
              <a:rPr dirty="0"/>
              <a:t>SERVICE</a:t>
            </a:r>
            <a:r>
              <a:rPr spc="-60" dirty="0"/>
              <a:t> </a:t>
            </a:r>
            <a:r>
              <a:rPr spc="-50" dirty="0"/>
              <a:t>AT </a:t>
            </a:r>
            <a:r>
              <a:rPr dirty="0"/>
              <a:t>COMPETITIVE</a:t>
            </a:r>
            <a:r>
              <a:rPr spc="-80" dirty="0"/>
              <a:t> </a:t>
            </a:r>
            <a:r>
              <a:rPr spc="-10" dirty="0"/>
              <a:t>VALUE</a:t>
            </a:r>
          </a:p>
          <a:p>
            <a:pPr marL="15240" marR="92075" algn="just">
              <a:lnSpc>
                <a:spcPct val="100000"/>
              </a:lnSpc>
              <a:spcBef>
                <a:spcPts val="745"/>
              </a:spcBef>
            </a:pPr>
            <a:r>
              <a:rPr sz="1800" b="0" dirty="0">
                <a:latin typeface="Calibri"/>
                <a:cs typeface="Calibri"/>
              </a:rPr>
              <a:t>Hodophilia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Holidays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delivers</a:t>
            </a:r>
            <a:r>
              <a:rPr sz="1800" b="0" spc="-7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98%</a:t>
            </a:r>
            <a:r>
              <a:rPr sz="1800" b="0" spc="-7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trip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success</a:t>
            </a:r>
            <a:r>
              <a:rPr sz="1800" b="0" spc="-75" dirty="0">
                <a:latin typeface="Calibri"/>
                <a:cs typeface="Calibri"/>
              </a:rPr>
              <a:t> </a:t>
            </a:r>
            <a:r>
              <a:rPr sz="1800" b="0" spc="-20" dirty="0">
                <a:latin typeface="Calibri"/>
                <a:cs typeface="Calibri"/>
              </a:rPr>
              <a:t>with </a:t>
            </a:r>
            <a:r>
              <a:rPr sz="1800" b="0" spc="-10" dirty="0">
                <a:latin typeface="Calibri"/>
                <a:cs typeface="Calibri"/>
              </a:rPr>
              <a:t>rates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10%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below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market,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backed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99.5%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booking </a:t>
            </a:r>
            <a:r>
              <a:rPr sz="1800" b="0" dirty="0">
                <a:latin typeface="Calibri"/>
                <a:cs typeface="Calibri"/>
              </a:rPr>
              <a:t>accuracy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and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15-</a:t>
            </a:r>
            <a:r>
              <a:rPr sz="1800" b="0" dirty="0">
                <a:latin typeface="Calibri"/>
                <a:cs typeface="Calibri"/>
              </a:rPr>
              <a:t>minute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emergency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response.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070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spc="-10" dirty="0"/>
              <a:t>CUSTOMIZED</a:t>
            </a:r>
            <a:r>
              <a:rPr spc="-75" dirty="0"/>
              <a:t> </a:t>
            </a:r>
            <a:r>
              <a:rPr dirty="0"/>
              <a:t>TO</a:t>
            </a:r>
            <a:r>
              <a:rPr spc="-55" dirty="0"/>
              <a:t> </a:t>
            </a:r>
            <a:r>
              <a:rPr dirty="0"/>
              <a:t>YOUR</a:t>
            </a:r>
            <a:r>
              <a:rPr spc="-50" dirty="0"/>
              <a:t> </a:t>
            </a:r>
            <a:r>
              <a:rPr spc="-10" dirty="0"/>
              <a:t>SATISFACTION</a:t>
            </a:r>
          </a:p>
          <a:p>
            <a:pPr marL="14604" marR="306705">
              <a:lnSpc>
                <a:spcPct val="100000"/>
              </a:lnSpc>
              <a:spcBef>
                <a:spcPts val="745"/>
              </a:spcBef>
            </a:pPr>
            <a:r>
              <a:rPr sz="1800" b="0" dirty="0">
                <a:latin typeface="Calibri"/>
                <a:cs typeface="Calibri"/>
              </a:rPr>
              <a:t>Crafting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personalized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journeys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with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95%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20" dirty="0">
                <a:latin typeface="Calibri"/>
                <a:cs typeface="Calibri"/>
              </a:rPr>
              <a:t>pre-trip </a:t>
            </a:r>
            <a:r>
              <a:rPr sz="1800" b="0" dirty="0">
                <a:latin typeface="Calibri"/>
                <a:cs typeface="Calibri"/>
              </a:rPr>
              <a:t>checklist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completion,</a:t>
            </a:r>
            <a:r>
              <a:rPr sz="1800" b="0" spc="-6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we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achieve</a:t>
            </a:r>
            <a:r>
              <a:rPr sz="1800" b="0" spc="-6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customer satisfaction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scores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of</a:t>
            </a:r>
            <a:r>
              <a:rPr sz="1800" b="0" spc="-2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4.5/5</a:t>
            </a:r>
            <a:r>
              <a:rPr sz="1800" b="0" spc="-2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across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all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travel experiences.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805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dirty="0"/>
              <a:t>TRIP</a:t>
            </a:r>
            <a:r>
              <a:rPr spc="-50" dirty="0"/>
              <a:t> </a:t>
            </a:r>
            <a:r>
              <a:rPr dirty="0"/>
              <a:t>MEMORY</a:t>
            </a:r>
            <a:r>
              <a:rPr spc="-50" dirty="0"/>
              <a:t> </a:t>
            </a:r>
            <a:r>
              <a:rPr dirty="0"/>
              <a:t>TO</a:t>
            </a:r>
            <a:r>
              <a:rPr spc="-45" dirty="0"/>
              <a:t> </a:t>
            </a:r>
            <a:r>
              <a:rPr spc="-10" dirty="0"/>
              <a:t>CHERISH</a:t>
            </a:r>
          </a:p>
          <a:p>
            <a:pPr marL="13335" marR="5080">
              <a:lnSpc>
                <a:spcPct val="100000"/>
              </a:lnSpc>
              <a:spcBef>
                <a:spcPts val="740"/>
              </a:spcBef>
            </a:pPr>
            <a:r>
              <a:rPr sz="1800" b="0" dirty="0">
                <a:latin typeface="Calibri"/>
                <a:cs typeface="Calibri"/>
              </a:rPr>
              <a:t>Creating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lifelong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memories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with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4.3/5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real-</a:t>
            </a:r>
            <a:r>
              <a:rPr sz="1800" b="0" spc="-20" dirty="0">
                <a:latin typeface="Calibri"/>
                <a:cs typeface="Calibri"/>
              </a:rPr>
              <a:t>time </a:t>
            </a:r>
            <a:r>
              <a:rPr sz="1800" b="0" spc="-10" dirty="0">
                <a:latin typeface="Calibri"/>
                <a:cs typeface="Calibri"/>
              </a:rPr>
              <a:t>satisfaction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rating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and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70+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Net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Promoter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Score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spc="-25" dirty="0">
                <a:latin typeface="Calibri"/>
                <a:cs typeface="Calibri"/>
              </a:rPr>
              <a:t>for </a:t>
            </a:r>
            <a:r>
              <a:rPr sz="1800" b="0" spc="-10" dirty="0">
                <a:latin typeface="Calibri"/>
                <a:cs typeface="Calibri"/>
              </a:rPr>
              <a:t>extraordinary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travel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experiences.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620"/>
              </a:spcBef>
            </a:pPr>
            <a:endParaRPr sz="1800">
              <a:latin typeface="Calibri"/>
              <a:cs typeface="Calibri"/>
            </a:endParaRPr>
          </a:p>
          <a:p>
            <a:pPr marL="13970">
              <a:lnSpc>
                <a:spcPct val="100000"/>
              </a:lnSpc>
            </a:pPr>
            <a:r>
              <a:rPr dirty="0"/>
              <a:t>TRUSTED</a:t>
            </a:r>
            <a:r>
              <a:rPr spc="-85" dirty="0"/>
              <a:t> </a:t>
            </a:r>
            <a:r>
              <a:rPr dirty="0"/>
              <a:t>BY</a:t>
            </a:r>
            <a:r>
              <a:rPr spc="-65" dirty="0"/>
              <a:t> </a:t>
            </a:r>
            <a:r>
              <a:rPr spc="-10" dirty="0"/>
              <a:t>TRAVELLERS</a:t>
            </a:r>
          </a:p>
          <a:p>
            <a:pPr marL="12700" marR="40640">
              <a:lnSpc>
                <a:spcPct val="100000"/>
              </a:lnSpc>
              <a:spcBef>
                <a:spcPts val="745"/>
              </a:spcBef>
            </a:pPr>
            <a:r>
              <a:rPr sz="1800" b="0" spc="-25" dirty="0">
                <a:latin typeface="Calibri"/>
                <a:cs typeface="Calibri"/>
              </a:rPr>
              <a:t>Trusted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travelers: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50%</a:t>
            </a:r>
            <a:r>
              <a:rPr sz="1800" b="0" spc="-3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of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3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business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comes </a:t>
            </a:r>
            <a:r>
              <a:rPr sz="1800" b="0" dirty="0">
                <a:latin typeface="Calibri"/>
                <a:cs typeface="Calibri"/>
              </a:rPr>
              <a:t>from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referrals,</a:t>
            </a:r>
            <a:r>
              <a:rPr sz="1800" b="0" spc="-5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matched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by</a:t>
            </a:r>
            <a:r>
              <a:rPr sz="1800" b="0" spc="-45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our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40%</a:t>
            </a:r>
            <a:r>
              <a:rPr sz="1800" b="0" spc="-40" dirty="0">
                <a:latin typeface="Calibri"/>
                <a:cs typeface="Calibri"/>
              </a:rPr>
              <a:t> </a:t>
            </a:r>
            <a:r>
              <a:rPr sz="1800" b="0" dirty="0">
                <a:latin typeface="Calibri"/>
                <a:cs typeface="Calibri"/>
              </a:rPr>
              <a:t>repeat</a:t>
            </a:r>
            <a:r>
              <a:rPr sz="1800" b="0" spc="-55" dirty="0">
                <a:latin typeface="Calibri"/>
                <a:cs typeface="Calibri"/>
              </a:rPr>
              <a:t> </a:t>
            </a:r>
            <a:r>
              <a:rPr sz="1800" b="0" spc="-10" dirty="0">
                <a:latin typeface="Calibri"/>
                <a:cs typeface="Calibri"/>
              </a:rPr>
              <a:t>booking success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96411" y="28955"/>
            <a:ext cx="1659889" cy="568960"/>
            <a:chOff x="3296411" y="28955"/>
            <a:chExt cx="1659889" cy="5689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306317" y="38861"/>
              <a:ext cx="1639824" cy="54864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3306317" y="38861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" name="object 5"/>
          <p:cNvGrpSpPr/>
          <p:nvPr/>
        </p:nvGrpSpPr>
        <p:grpSpPr>
          <a:xfrm>
            <a:off x="320040" y="726947"/>
            <a:ext cx="7236459" cy="9966960"/>
            <a:chOff x="320040" y="726947"/>
            <a:chExt cx="7236459" cy="99669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948" y="4922519"/>
              <a:ext cx="3889248" cy="525475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28244" y="7656575"/>
              <a:ext cx="3383279" cy="303733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040" y="726947"/>
              <a:ext cx="6935724" cy="78028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55136" y="6856475"/>
              <a:ext cx="3425952" cy="31470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122675" y="4680203"/>
              <a:ext cx="4433316" cy="241858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107691" y="9043416"/>
              <a:ext cx="3342131" cy="156972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5524" y="39623"/>
            <a:ext cx="6030468" cy="627583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78635">
              <a:lnSpc>
                <a:spcPct val="100000"/>
              </a:lnSpc>
              <a:spcBef>
                <a:spcPts val="100"/>
              </a:spcBef>
            </a:pPr>
            <a:r>
              <a:rPr dirty="0"/>
              <a:t>Contact</a:t>
            </a:r>
            <a:r>
              <a:rPr spc="-220" dirty="0"/>
              <a:t> </a:t>
            </a:r>
            <a:r>
              <a:rPr spc="-25" dirty="0"/>
              <a:t>Us</a:t>
            </a: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8076" y="2875787"/>
            <a:ext cx="914400" cy="914400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2275458" y="3029203"/>
            <a:ext cx="40170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3ECBC"/>
                </a:solidFill>
                <a:latin typeface="Calibri"/>
                <a:cs typeface="Calibri"/>
                <a:hlinkClick r:id="rId6"/>
              </a:rPr>
              <a:t>hodophiliaholidays@gmail.com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11" name="object 1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60476" y="6516623"/>
            <a:ext cx="914400" cy="914400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9600" y="4640579"/>
            <a:ext cx="914400" cy="914400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2297048" y="4728209"/>
            <a:ext cx="2093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EDEBE0"/>
                </a:solidFill>
                <a:latin typeface="Calibri"/>
                <a:cs typeface="Calibri"/>
              </a:rPr>
              <a:t>+91</a:t>
            </a:r>
            <a:r>
              <a:rPr sz="2400" b="1" spc="-10" dirty="0">
                <a:solidFill>
                  <a:srgbClr val="EDEBE0"/>
                </a:solidFill>
                <a:latin typeface="Calibri"/>
                <a:cs typeface="Calibri"/>
              </a:rPr>
              <a:t> </a:t>
            </a:r>
            <a:r>
              <a:rPr lang="en-GB" sz="2400" spc="-10" dirty="0" smtClean="0">
                <a:solidFill>
                  <a:srgbClr val="EDEBE0"/>
                </a:solidFill>
                <a:latin typeface="Calibri"/>
                <a:cs typeface="Calibri"/>
              </a:rPr>
              <a:t>6291570013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230373" y="6667245"/>
            <a:ext cx="3458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Segoe UI"/>
                <a:cs typeface="Segoe UI"/>
                <a:hlinkClick r:id="rId9"/>
              </a:rPr>
              <a:t>hodophiliaholidays.com</a:t>
            </a:r>
            <a:endParaRPr sz="2400">
              <a:latin typeface="Segoe UI"/>
              <a:cs typeface="Segoe UI"/>
            </a:endParaRPr>
          </a:p>
        </p:txBody>
      </p:sp>
      <p:pic>
        <p:nvPicPr>
          <p:cNvPr id="15" name="object 1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58951" y="8378951"/>
            <a:ext cx="915924" cy="90830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2230373" y="8577198"/>
            <a:ext cx="27063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F3ECBC"/>
                </a:solidFill>
                <a:latin typeface="Calibri"/>
                <a:cs typeface="Calibri"/>
              </a:rPr>
              <a:t>@hodophiliaholidays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" y="0"/>
            <a:ext cx="7556500" cy="10699750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2379662" y="9102280"/>
            <a:ext cx="2548255" cy="1201420"/>
            <a:chOff x="2379662" y="9102280"/>
            <a:chExt cx="2548255" cy="1201420"/>
          </a:xfrm>
        </p:grpSpPr>
        <p:sp>
          <p:nvSpPr>
            <p:cNvPr id="5" name="object 5"/>
            <p:cNvSpPr/>
            <p:nvPr/>
          </p:nvSpPr>
          <p:spPr>
            <a:xfrm>
              <a:off x="2384425" y="9107042"/>
              <a:ext cx="5080" cy="1191895"/>
            </a:xfrm>
            <a:custGeom>
              <a:avLst/>
              <a:gdLst/>
              <a:ahLst/>
              <a:cxnLst/>
              <a:rect l="l" t="t" r="r" b="b"/>
              <a:pathLst>
                <a:path w="5080" h="1191895">
                  <a:moveTo>
                    <a:pt x="4825" y="0"/>
                  </a:moveTo>
                  <a:lnTo>
                    <a:pt x="0" y="11916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918201" y="9107042"/>
              <a:ext cx="5080" cy="1191895"/>
            </a:xfrm>
            <a:custGeom>
              <a:avLst/>
              <a:gdLst/>
              <a:ahLst/>
              <a:cxnLst/>
              <a:rect l="l" t="t" r="r" b="b"/>
              <a:pathLst>
                <a:path w="5079" h="1191895">
                  <a:moveTo>
                    <a:pt x="4699" y="0"/>
                  </a:moveTo>
                  <a:lnTo>
                    <a:pt x="0" y="1191641"/>
                  </a:lnTo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-260350" y="92232"/>
            <a:ext cx="6821638" cy="1065420"/>
          </a:xfrm>
          <a:prstGeom prst="rect">
            <a:avLst/>
          </a:prstGeom>
        </p:spPr>
        <p:txBody>
          <a:bodyPr vert="horz" wrap="square" lIns="0" tIns="445516" rIns="0" bIns="0" rtlCol="0">
            <a:spAutoFit/>
          </a:bodyPr>
          <a:lstStyle/>
          <a:p>
            <a:pPr marL="1378585" algn="ctr">
              <a:lnSpc>
                <a:spcPct val="100000"/>
              </a:lnSpc>
              <a:spcBef>
                <a:spcPts val="95"/>
              </a:spcBef>
            </a:pPr>
            <a:r>
              <a:rPr lang="en-GB" sz="4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 DHAM YATRA </a:t>
            </a:r>
            <a:endParaRPr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466186" y="1558465"/>
            <a:ext cx="3399804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l">
              <a:lnSpc>
                <a:spcPct val="100000"/>
              </a:lnSpc>
              <a:spcBef>
                <a:spcPts val="100"/>
              </a:spcBef>
            </a:pPr>
            <a:r>
              <a:rPr lang="en-GB" sz="2400" b="1" dirty="0" smtClean="0">
                <a:solidFill>
                  <a:schemeClr val="tx1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EX: HARIDWAR</a:t>
            </a:r>
          </a:p>
        </p:txBody>
      </p:sp>
      <p:sp>
        <p:nvSpPr>
          <p:cNvPr id="11" name="object 11"/>
          <p:cNvSpPr txBox="1"/>
          <p:nvPr/>
        </p:nvSpPr>
        <p:spPr>
          <a:xfrm>
            <a:off x="1998484" y="1053198"/>
            <a:ext cx="3591281" cy="5052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>
              <a:lnSpc>
                <a:spcPct val="100000"/>
              </a:lnSpc>
              <a:spcBef>
                <a:spcPts val="100"/>
              </a:spcBef>
              <a:buSzPct val="97916"/>
              <a:tabLst>
                <a:tab pos="190500" algn="l"/>
              </a:tabLst>
            </a:pP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GB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NIGHT 4 </a:t>
            </a:r>
            <a:r>
              <a:rPr lang="en-GB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DAYS</a:t>
            </a:r>
            <a:endParaRPr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421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3"/>
          <p:cNvGrpSpPr/>
          <p:nvPr/>
        </p:nvGrpSpPr>
        <p:grpSpPr>
          <a:xfrm>
            <a:off x="-31750" y="8321675"/>
            <a:ext cx="4792852" cy="2378075"/>
            <a:chOff x="3047" y="7973567"/>
            <a:chExt cx="4522851" cy="2720340"/>
          </a:xfrm>
        </p:grpSpPr>
        <p:pic>
          <p:nvPicPr>
            <p:cNvPr id="10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 txBox="1">
            <a:spLocks/>
          </p:cNvSpPr>
          <p:nvPr/>
        </p:nvSpPr>
        <p:spPr>
          <a:xfrm>
            <a:off x="0" y="4439315"/>
            <a:ext cx="6107430" cy="6623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en-GB" sz="32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REQUIREMENT:</a:t>
            </a:r>
            <a:endParaRPr lang="en-GB" sz="3200" dirty="0">
              <a:latin typeface="Times New Roman"/>
              <a:cs typeface="Times New Roman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116504"/>
              </p:ext>
            </p:extLst>
          </p:nvPr>
        </p:nvGraphicFramePr>
        <p:xfrm>
          <a:off x="683176" y="5145577"/>
          <a:ext cx="6400800" cy="448562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212615"/>
                <a:gridCol w="3188185"/>
              </a:tblGrid>
              <a:tr h="494542"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</a:t>
                      </a:r>
                      <a:r>
                        <a:rPr lang="en-GB" sz="2000" b="0" u="none" strike="noStrike" cap="none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Ek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0" u="none" strike="noStrike" cap="none" dirty="0" err="1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Dham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0" u="none" strike="noStrike" cap="none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Yatra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(3N/4D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6157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200" b="0" u="none" strike="noStrike" cap="none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Package Type</a:t>
                      </a:r>
                      <a:endParaRPr sz="2200" b="0" u="none" strike="noStrike" cap="none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2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en-GB" sz="22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GB" sz="22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Private Package  </a:t>
                      </a:r>
                      <a:endParaRPr sz="22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69412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Meal Plan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Breakfast </a:t>
                      </a: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Dinner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person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4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Hotel Type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3* - 4*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Rooms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1/2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945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4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Vehicle</a:t>
                      </a:r>
                      <a:endParaRPr sz="24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n-GB" sz="18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SEDAN</a:t>
                      </a:r>
                      <a:endParaRPr sz="18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86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600"/>
                        <a:buFont typeface="Arial"/>
                        <a:buNone/>
                      </a:pPr>
                      <a:r>
                        <a:rPr lang="en-GB" sz="18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Start Date and Pickup Location</a:t>
                      </a:r>
                      <a:endParaRPr sz="18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-DEHI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2860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End Date and Drop Location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2000" b="0" u="none" strike="noStrike" cap="none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MAY -DELHI</a:t>
                      </a:r>
                      <a:endParaRPr sz="2000" b="0" u="none" strike="noStrike" cap="none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5" marR="45725" marT="45725" marB="45725" anchor="ctr">
                    <a:lnL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9E9E9E"/>
                      </a:solidFill>
                      <a:prstDash val="dash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Shri Badarinath Kedarnath Temple Committ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41"/>
            <a:ext cx="7551866" cy="44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3996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object 3"/>
          <p:cNvGrpSpPr/>
          <p:nvPr/>
        </p:nvGrpSpPr>
        <p:grpSpPr>
          <a:xfrm>
            <a:off x="-31750" y="8321675"/>
            <a:ext cx="4792852" cy="2378075"/>
            <a:chOff x="3047" y="7973567"/>
            <a:chExt cx="4522851" cy="2720340"/>
          </a:xfrm>
        </p:grpSpPr>
        <p:pic>
          <p:nvPicPr>
            <p:cNvPr id="10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11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2"/>
          <p:cNvSpPr txBox="1">
            <a:spLocks/>
          </p:cNvSpPr>
          <p:nvPr/>
        </p:nvSpPr>
        <p:spPr>
          <a:xfrm>
            <a:off x="73024" y="4407227"/>
            <a:ext cx="6107430" cy="6623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en-GB" sz="32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SHORT TOUR ITINERARY:</a:t>
            </a:r>
            <a:endParaRPr lang="en-GB" sz="32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3024" y="5273675"/>
            <a:ext cx="7508875" cy="1977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1: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Guptkashi</a:t>
            </a: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—Temple Visit</a:t>
            </a: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2: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Guptkashi-Gaurikund-Kedarnath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—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KedarnathTemple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Visit</a:t>
            </a:r>
            <a:endParaRPr lang="en-GB" sz="2000" b="1" dirty="0" smtClean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 3: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Kedarnath-Gaurikund-Guptkashi</a:t>
            </a:r>
            <a:endParaRPr lang="en-GB" sz="2000" b="1" dirty="0" smtClean="0">
              <a:solidFill>
                <a:schemeClr val="accent6"/>
              </a:solidFill>
              <a:latin typeface="Times New Roman"/>
              <a:cs typeface="Times New Roman"/>
            </a:endParaRPr>
          </a:p>
          <a:p>
            <a:pPr marL="12065" marR="62865">
              <a:lnSpc>
                <a:spcPct val="100000"/>
              </a:lnSpc>
              <a:spcBef>
                <a:spcPts val="100"/>
              </a:spcBef>
              <a:tabLst>
                <a:tab pos="299085" algn="l"/>
              </a:tabLst>
            </a:pP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DAY 4: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Guptkashi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- -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Rishikesh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— Adventure Activities — </a:t>
            </a:r>
            <a:r>
              <a:rPr lang="en-GB" sz="2000" b="1" dirty="0" err="1" smtClean="0">
                <a:solidFill>
                  <a:schemeClr val="accent6"/>
                </a:solidFill>
                <a:latin typeface="Times New Roman"/>
                <a:cs typeface="Times New Roman"/>
              </a:rPr>
              <a:t>Haridwar</a:t>
            </a:r>
            <a:r>
              <a:rPr lang="en-GB" sz="2000" b="1" dirty="0" smtClean="0">
                <a:solidFill>
                  <a:schemeClr val="accent6"/>
                </a:solidFill>
                <a:latin typeface="Times New Roman"/>
                <a:cs typeface="Times New Roman"/>
              </a:rPr>
              <a:t> Drop</a:t>
            </a:r>
            <a:endParaRPr lang="en-GB" sz="20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istory of Kedarnath Temple, Himalayas | Chardham Yat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56500" cy="4192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64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1: </a:t>
            </a:r>
            <a:r>
              <a:rPr lang="en-GB" sz="28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Haridwar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to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Temple </a:t>
            </a:r>
            <a:b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</a:b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816890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Meet our representative at a pickup point in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Haridwar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Railway Station and get transferred to your pre-booked hotel in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Get a mesmerizing view of Ganga all across the journey. See the confluence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Alaknanda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Bhagirathi river at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Devprayag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The stop in between is at Srinagar which is the best place in the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Garhwal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region, afterwards there is no such facility to have food so make sure you keep all essentials from here only. Get a view of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Rudraprayag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Ukhimath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in the journey. Once reach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get transferred to your hotel. Visit </a:t>
            </a:r>
            <a:r>
              <a:rPr lang="en-GB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ArdhNarishwar</a:t>
            </a:r>
            <a:r>
              <a:rPr lang="en-GB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 (If time permits). Dinner at hotel and retire for the day. Make sure to have a good sleep to remove all stress and prepare for the next day.</a:t>
            </a:r>
          </a:p>
        </p:txBody>
      </p:sp>
      <p:pic>
        <p:nvPicPr>
          <p:cNvPr id="9" name="Google Shape;133;p22"/>
          <p:cNvPicPr preferRelativeResize="0"/>
          <p:nvPr/>
        </p:nvPicPr>
        <p:blipFill rotWithShape="1">
          <a:blip r:embed="rId3" cstate="print">
            <a:alphaModFix/>
          </a:blip>
          <a:srcRect l="27166" r="27166"/>
          <a:stretch/>
        </p:blipFill>
        <p:spPr>
          <a:xfrm>
            <a:off x="3549649" y="1341727"/>
            <a:ext cx="3877283" cy="81689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9661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21866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2: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-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—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Temple Visit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9119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with the mesmerizing view of mountains all across. Have breakfast and start the Journey. One can take ponies or palanquins for the journey to make it slightly on a comfortable side. Have lunch stop in between at various food joints &amp;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maggie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points. The journey will surely be worthwhile after reaching the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Temple. On reaching the temple, praise the almighty Lord Shiva. This view will surely bring charm to the eyes. Indulged in evening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at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, when the whole valley is filled with the sound of ringing bells and prayers going on everywhere which will provide relief to the soul.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After the temple visit, stay overnight in the hotel at </a:t>
            </a:r>
            <a:r>
              <a:rPr lang="en-GB" sz="19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19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. </a:t>
            </a:r>
          </a:p>
        </p:txBody>
      </p:sp>
      <p:pic>
        <p:nvPicPr>
          <p:cNvPr id="8" name="Google Shape;139;p23"/>
          <p:cNvPicPr preferRelativeResize="0"/>
          <p:nvPr/>
        </p:nvPicPr>
        <p:blipFill rotWithShape="1">
          <a:blip r:embed="rId3" cstate="print">
            <a:alphaModFix/>
          </a:blip>
          <a:srcRect t="3806" b="3815"/>
          <a:stretch/>
        </p:blipFill>
        <p:spPr>
          <a:xfrm>
            <a:off x="3549649" y="1183806"/>
            <a:ext cx="3877283" cy="80698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929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6656" y="210028"/>
            <a:ext cx="7191194" cy="6154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8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3: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Kedarnath</a:t>
            </a:r>
            <a:r>
              <a:rPr lang="en-GB" sz="2800" dirty="0">
                <a:solidFill>
                  <a:srgbClr val="F79546"/>
                </a:solidFill>
                <a:latin typeface="Times New Roman"/>
                <a:cs typeface="Times New Roman"/>
              </a:rPr>
              <a:t> - </a:t>
            </a:r>
            <a:r>
              <a:rPr lang="en-GB" sz="2800" dirty="0" err="1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endParaRPr lang="en-GB" sz="28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6656" y="984999"/>
            <a:ext cx="3371971" cy="84674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Witness the morning beauty of the temple situated against the backdrop of the majestic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Kedarnath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range. Have breakfast afterward at your own and get ready to return to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Have lunch on the way only. Reach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douse into the magical water to diminish all the tiredness of the trek.  Later on back to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Guptkashi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and </a:t>
            </a:r>
            <a:r>
              <a:rPr lang="en-GB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checkin</a:t>
            </a: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to the hotel and have your dinner. 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Retire for the day.</a:t>
            </a:r>
          </a:p>
        </p:txBody>
      </p:sp>
      <p:pic>
        <p:nvPicPr>
          <p:cNvPr id="9" name="Google Shape;147;p24"/>
          <p:cNvPicPr preferRelativeResize="0"/>
          <p:nvPr/>
        </p:nvPicPr>
        <p:blipFill rotWithShape="1">
          <a:blip r:embed="rId3" cstate="print">
            <a:alphaModFix/>
          </a:blip>
          <a:srcRect l="19556" r="19556"/>
          <a:stretch/>
        </p:blipFill>
        <p:spPr>
          <a:xfrm>
            <a:off x="3639834" y="984999"/>
            <a:ext cx="3796016" cy="83272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492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5739" y="31824"/>
            <a:ext cx="7191194" cy="11324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Day 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4: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Guptkashi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- </a:t>
            </a:r>
            <a:r>
              <a:rPr lang="en-GB" sz="2600" dirty="0" err="1">
                <a:solidFill>
                  <a:srgbClr val="F79546"/>
                </a:solidFill>
                <a:latin typeface="Times New Roman"/>
                <a:cs typeface="Times New Roman"/>
              </a:rPr>
              <a:t>Rishikesh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 — Adventure 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Activities </a:t>
            </a:r>
            <a:r>
              <a:rPr lang="en-GB" sz="2600" dirty="0">
                <a:solidFill>
                  <a:srgbClr val="F79546"/>
                </a:solidFill>
                <a:latin typeface="Times New Roman"/>
                <a:cs typeface="Times New Roman"/>
              </a:rPr>
              <a:t>— </a:t>
            </a:r>
            <a:r>
              <a:rPr lang="en-GB" sz="2600" dirty="0" err="1" smtClean="0">
                <a:solidFill>
                  <a:srgbClr val="F79546"/>
                </a:solidFill>
                <a:latin typeface="Times New Roman"/>
                <a:cs typeface="Times New Roman"/>
              </a:rPr>
              <a:t>Haridwar</a:t>
            </a:r>
            <a:r>
              <a:rPr lang="en-GB" sz="2600" dirty="0" smtClean="0">
                <a:solidFill>
                  <a:srgbClr val="F79546"/>
                </a:solidFill>
                <a:latin typeface="Times New Roman"/>
                <a:cs typeface="Times New Roman"/>
              </a:rPr>
              <a:t> Drop</a:t>
            </a:r>
            <a:endParaRPr lang="en-GB" sz="2600" dirty="0">
              <a:solidFill>
                <a:srgbClr val="F79546"/>
              </a:solidFill>
              <a:latin typeface="Times New Roman"/>
              <a:cs typeface="Times New Roman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3692" y="8582888"/>
            <a:ext cx="4275277" cy="2110946"/>
            <a:chOff x="3047" y="7973567"/>
            <a:chExt cx="4532630" cy="27203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47" y="7973567"/>
              <a:ext cx="4522470" cy="272034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885693" y="10077450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39"/>
                  </a:moveTo>
                  <a:lnTo>
                    <a:pt x="1639824" y="548639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39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3332" y="1341728"/>
            <a:ext cx="3371971" cy="78303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Wake up early in the morning, enjoy a wholesome breakfast in the hotel and start travelling to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Rishikesh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Enjoy the activities such as Bungee Jumping and River Rafting in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Shivpuri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(By Own), which is known for its river rafting activity is 9 KMS away from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Lakshman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Jhula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 In the evening, witness the Ganga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aarti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at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Triveni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Ghat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. 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Reach </a:t>
            </a:r>
            <a:r>
              <a:rPr lang="en-GB" sz="21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Haridwar</a:t>
            </a: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 with total peace to the soul by taking blessings directly from God’s home.</a:t>
            </a:r>
          </a:p>
          <a:p>
            <a:pPr marL="158750" lvl="0" algn="l" rtl="0">
              <a:lnSpc>
                <a:spcPct val="115000"/>
              </a:lnSpc>
              <a:spcBef>
                <a:spcPts val="150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GB" sz="21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oboto"/>
              </a:rPr>
              <a:t>End of trip with beautiful memories</a:t>
            </a:r>
          </a:p>
        </p:txBody>
      </p:sp>
      <p:pic>
        <p:nvPicPr>
          <p:cNvPr id="8" name="Google Shape;214;p28"/>
          <p:cNvPicPr preferRelativeResize="0"/>
          <p:nvPr/>
        </p:nvPicPr>
        <p:blipFill rotWithShape="1">
          <a:blip r:embed="rId3" cstate="print">
            <a:alphaModFix/>
          </a:blip>
          <a:srcRect l="22947" r="22942"/>
          <a:stretch/>
        </p:blipFill>
        <p:spPr>
          <a:xfrm>
            <a:off x="3591367" y="1341727"/>
            <a:ext cx="3844346" cy="78303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9220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-1"/>
            <a:ext cx="7556500" cy="10694035"/>
          </a:xfrm>
          <a:custGeom>
            <a:avLst/>
            <a:gdLst/>
            <a:ahLst/>
            <a:cxnLst/>
            <a:rect l="l" t="t" r="r" b="b"/>
            <a:pathLst>
              <a:path w="7556500" h="10694035">
                <a:moveTo>
                  <a:pt x="7555992" y="0"/>
                </a:moveTo>
                <a:lnTo>
                  <a:pt x="0" y="0"/>
                </a:lnTo>
                <a:lnTo>
                  <a:pt x="0" y="10693908"/>
                </a:lnTo>
                <a:lnTo>
                  <a:pt x="7555992" y="10693908"/>
                </a:lnTo>
                <a:lnTo>
                  <a:pt x="7555992" y="0"/>
                </a:lnTo>
                <a:close/>
              </a:path>
            </a:pathLst>
          </a:custGeom>
          <a:solidFill>
            <a:srgbClr val="2C302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08760" y="0"/>
            <a:ext cx="6047232" cy="62758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766378" y="360359"/>
            <a:ext cx="401002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spc="125" dirty="0">
                <a:solidFill>
                  <a:srgbClr val="F79546"/>
                </a:solidFill>
                <a:latin typeface="Tahoma"/>
                <a:cs typeface="Tahoma"/>
              </a:rPr>
              <a:t>ACCOMODATIONS</a:t>
            </a:r>
            <a:endParaRPr sz="3200" dirty="0">
              <a:latin typeface="Tahoma"/>
              <a:cs typeface="Tahoma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7" y="7973567"/>
            <a:ext cx="3025140" cy="2720340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3296411" y="10061448"/>
            <a:ext cx="1659889" cy="568960"/>
            <a:chOff x="3296411" y="10061448"/>
            <a:chExt cx="1659889" cy="56896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306317" y="10071354"/>
              <a:ext cx="1639824" cy="548640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06317" y="10071354"/>
              <a:ext cx="1640205" cy="548640"/>
            </a:xfrm>
            <a:custGeom>
              <a:avLst/>
              <a:gdLst/>
              <a:ahLst/>
              <a:cxnLst/>
              <a:rect l="l" t="t" r="r" b="b"/>
              <a:pathLst>
                <a:path w="1640204" h="548640">
                  <a:moveTo>
                    <a:pt x="0" y="548640"/>
                  </a:moveTo>
                  <a:lnTo>
                    <a:pt x="1639824" y="548640"/>
                  </a:lnTo>
                  <a:lnTo>
                    <a:pt x="1639824" y="0"/>
                  </a:lnTo>
                  <a:lnTo>
                    <a:pt x="0" y="0"/>
                  </a:lnTo>
                  <a:lnTo>
                    <a:pt x="0" y="548640"/>
                  </a:lnTo>
                  <a:close/>
                </a:path>
              </a:pathLst>
            </a:custGeom>
            <a:ln w="19811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1752" y="1101852"/>
            <a:ext cx="6952488" cy="236486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0651" y="996352"/>
            <a:ext cx="7098896" cy="2878823"/>
          </a:xfrm>
          <a:prstGeom prst="rect">
            <a:avLst/>
          </a:prstGeom>
        </p:spPr>
      </p:pic>
      <p:graphicFrame>
        <p:nvGraphicFramePr>
          <p:cNvPr id="11" name="objec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75101"/>
              </p:ext>
            </p:extLst>
          </p:nvPr>
        </p:nvGraphicFramePr>
        <p:xfrm>
          <a:off x="148855" y="1036333"/>
          <a:ext cx="7057966" cy="27959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62324"/>
                <a:gridCol w="2289427"/>
                <a:gridCol w="2706215"/>
              </a:tblGrid>
              <a:tr h="11809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sz="1600" b="1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DESTINATION</a:t>
                      </a:r>
                      <a:endParaRPr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L w="9525">
                      <a:solidFill>
                        <a:srgbClr val="F69240"/>
                      </a:solidFill>
                      <a:prstDash val="solid"/>
                    </a:lnL>
                    <a:lnB w="28575">
                      <a:solidFill>
                        <a:srgbClr val="FFFFFF"/>
                      </a:solidFill>
                      <a:prstDash val="soli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STANDARD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546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515"/>
                        </a:spcBef>
                      </a:pPr>
                      <a:r>
                        <a:rPr lang="en-GB" sz="1600" b="1" spc="-1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DELUXE HOTELS</a:t>
                      </a:r>
                      <a:endParaRPr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65404" marB="0">
                    <a:lnR w="9525">
                      <a:solidFill>
                        <a:srgbClr val="F69240"/>
                      </a:solidFill>
                      <a:prstDash val="solid"/>
                    </a:lnR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546"/>
                    </a:solidFill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GUPTKASHI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SHIV MANOHAR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KEDAR VELLEY RESORT / SIMILAR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>
                      <a:solidFill>
                        <a:srgbClr val="F69240"/>
                      </a:solidFill>
                      <a:prstDash val="solid"/>
                    </a:lnB>
                  </a:tcPr>
                </a:tc>
              </a:tr>
              <a:tr h="76073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GB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KEDARNATH</a:t>
                      </a:r>
                      <a:endParaRPr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01980" marR="319405" indent="-271780" algn="l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DOORMETRY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003935" marR="215900" indent="-77724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GMVN TENT / DOORMETRY</a:t>
                      </a:r>
                      <a:endParaRPr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31115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47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664"/>
                        </a:spcBef>
                      </a:pPr>
                      <a:r>
                        <a:rPr lang="en-GB" sz="1600" b="1" spc="-4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PER PERSON </a:t>
                      </a:r>
                      <a:r>
                        <a:rPr sz="1600" b="1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  <a:endParaRPr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1454" marB="0">
                    <a:lnL w="9525">
                      <a:solidFill>
                        <a:srgbClr val="F69240"/>
                      </a:solidFill>
                      <a:prstDash val="soli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</a:p>
                    <a:p>
                      <a:pPr marL="0" marR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  <a:r>
                        <a:rPr lang="en-GB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GB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7,499/-</a:t>
                      </a:r>
                      <a:endParaRPr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66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3600" b="1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10,999</a:t>
                      </a:r>
                      <a:r>
                        <a:rPr kumimoji="0" lang="en-GB" sz="36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/-</a:t>
                      </a:r>
                      <a:endParaRPr sz="28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210820" marB="0">
                    <a:lnL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>
                      <a:solidFill>
                        <a:srgbClr val="F69240"/>
                      </a:solidFill>
                      <a:prstDash val="solid"/>
                    </a:lnR>
                    <a:lnT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6924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object 12"/>
          <p:cNvSpPr txBox="1"/>
          <p:nvPr/>
        </p:nvSpPr>
        <p:spPr>
          <a:xfrm>
            <a:off x="471286" y="4557196"/>
            <a:ext cx="6397625" cy="2400657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en-GB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HELICOPTER CHARGES 10-12K  EXTRA </a:t>
            </a:r>
          </a:p>
          <a:p>
            <a:pPr>
              <a:lnSpc>
                <a:spcPct val="100000"/>
              </a:lnSpc>
              <a:spcBef>
                <a:spcPts val="340"/>
              </a:spcBef>
            </a:pPr>
            <a:r>
              <a:rPr lang="en-GB" sz="20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CHILD BETWEEN 6-10 YEARS WILL CHARGES 50%</a:t>
            </a:r>
          </a:p>
          <a:p>
            <a:pPr>
              <a:lnSpc>
                <a:spcPct val="100000"/>
              </a:lnSpc>
              <a:spcBef>
                <a:spcPts val="340"/>
              </a:spcBef>
            </a:pP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110"/>
              </a:spcBef>
            </a:pP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ESSENTIALS: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2700" marR="243840">
              <a:lnSpc>
                <a:spcPct val="1111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personal items to be carried include, feather jacket &amp; heavy woolens </a:t>
            </a:r>
            <a:r>
              <a:rPr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en-IN"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winter </a:t>
            </a:r>
            <a:r>
              <a:rPr sz="14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sz="14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light woolens during summer, walking boots, rain proof jackets during monsoon, torch, spare batteries, water-flask, cold cream, personal medicines &amp; Sunglasses. Guests are advised to bring heavy woolen clothes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416</TotalTime>
  <Words>1650</Words>
  <Application>Microsoft Office PowerPoint</Application>
  <PresentationFormat>Custom</PresentationFormat>
  <Paragraphs>126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Arial Black</vt:lpstr>
      <vt:lpstr>Arial MT</vt:lpstr>
      <vt:lpstr>Calibri</vt:lpstr>
      <vt:lpstr>Roboto</vt:lpstr>
      <vt:lpstr>Segoe UI</vt:lpstr>
      <vt:lpstr>Tahoma</vt:lpstr>
      <vt:lpstr>Times New Roman</vt:lpstr>
      <vt:lpstr>Office Theme</vt:lpstr>
      <vt:lpstr>PowerPoint Presentation</vt:lpstr>
      <vt:lpstr>EK DHAM YATRA </vt:lpstr>
      <vt:lpstr>PowerPoint Presentation</vt:lpstr>
      <vt:lpstr>PowerPoint Presentation</vt:lpstr>
      <vt:lpstr>Day 1: Haridwar to Guptkashi — Temple  Visit</vt:lpstr>
      <vt:lpstr>Day 2: Guptkashi - Kedarnath — Kedarnath Temple Visit</vt:lpstr>
      <vt:lpstr>Day 3: Kedarnath - Guptkashi</vt:lpstr>
      <vt:lpstr>Day 4: Guptkashi - Rishikesh — Adventure Activities — Haridwar Drop</vt:lpstr>
      <vt:lpstr>ACCOMODATIONS</vt:lpstr>
      <vt:lpstr>TERMS &amp; CONDITIONS</vt:lpstr>
      <vt:lpstr>PowerPoint Presentation</vt:lpstr>
      <vt:lpstr>PowerPoint Presentation</vt:lpstr>
      <vt:lpstr>WHY HODOPHILIA HOLIDAYS ?</vt:lpstr>
      <vt:lpstr>PowerPoint Presentation</vt:lpstr>
      <vt:lpstr>Contact Us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</dc:title>
  <dc:creator>DELL</dc:creator>
  <cp:lastModifiedBy>HP</cp:lastModifiedBy>
  <cp:revision>41</cp:revision>
  <cp:lastPrinted>2024-12-30T10:25:17Z</cp:lastPrinted>
  <dcterms:created xsi:type="dcterms:W3CDTF">2024-12-27T09:03:52Z</dcterms:created>
  <dcterms:modified xsi:type="dcterms:W3CDTF">2025-03-22T11:59:25Z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2024-12-19T00:00:00Z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2024-12-27T00:00:00Z</vt:filetime>
  </property>
  <property fmtid="{D5CDD505-2E9C-101B-9397-08002B2CF9AE}" pid="5" name="Producer">
    <vt:lpwstr>Microsoft® PowerPoint® 2013</vt:lpwstr>
  </property>
</Properties>
</file>